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8" r:id="rId3"/>
    <p:sldId id="294" r:id="rId4"/>
    <p:sldId id="271" r:id="rId5"/>
    <p:sldId id="261" r:id="rId6"/>
    <p:sldId id="263" r:id="rId7"/>
    <p:sldId id="272" r:id="rId8"/>
    <p:sldId id="292" r:id="rId9"/>
    <p:sldId id="275" r:id="rId10"/>
    <p:sldId id="295" r:id="rId11"/>
    <p:sldId id="270" r:id="rId12"/>
    <p:sldId id="264" r:id="rId13"/>
    <p:sldId id="296" r:id="rId14"/>
    <p:sldId id="265" r:id="rId15"/>
    <p:sldId id="297" r:id="rId16"/>
    <p:sldId id="266" r:id="rId17"/>
    <p:sldId id="269" r:id="rId18"/>
    <p:sldId id="276" r:id="rId19"/>
    <p:sldId id="277" r:id="rId20"/>
    <p:sldId id="285" r:id="rId21"/>
    <p:sldId id="286" r:id="rId22"/>
    <p:sldId id="280" r:id="rId23"/>
    <p:sldId id="278" r:id="rId24"/>
    <p:sldId id="279" r:id="rId25"/>
    <p:sldId id="281" r:id="rId26"/>
    <p:sldId id="291" r:id="rId27"/>
    <p:sldId id="282" r:id="rId28"/>
    <p:sldId id="283" r:id="rId29"/>
    <p:sldId id="273" r:id="rId30"/>
    <p:sldId id="284" r:id="rId31"/>
    <p:sldId id="287" r:id="rId32"/>
    <p:sldId id="288" r:id="rId33"/>
    <p:sldId id="289" r:id="rId34"/>
    <p:sldId id="290" r:id="rId35"/>
    <p:sldId id="267" r:id="rId36"/>
    <p:sldId id="268" r:id="rId37"/>
    <p:sldId id="274" r:id="rId38"/>
    <p:sldId id="298" r:id="rId39"/>
    <p:sldId id="293"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66590" autoAdjust="0"/>
  </p:normalViewPr>
  <p:slideViewPr>
    <p:cSldViewPr>
      <p:cViewPr varScale="1">
        <p:scale>
          <a:sx n="73" d="100"/>
          <a:sy n="73" d="100"/>
        </p:scale>
        <p:origin x="-2010"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6" d="100"/>
          <a:sy n="86" d="100"/>
        </p:scale>
        <p:origin x="-3804"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97D0CF3-DE2D-4482-B0ED-6046B9F789B9}" type="datetimeFigureOut">
              <a:rPr lang="en-US" smtClean="0"/>
              <a:t>5/9/2019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64F2234-E746-4431-95C5-ED14A0D55840}" type="slidenum">
              <a:rPr lang="en-US" smtClean="0"/>
              <a:t>‹#›</a:t>
            </a:fld>
            <a:endParaRPr lang="en-US"/>
          </a:p>
        </p:txBody>
      </p:sp>
    </p:spTree>
    <p:extLst>
      <p:ext uri="{BB962C8B-B14F-4D97-AF65-F5344CB8AC3E}">
        <p14:creationId xmlns:p14="http://schemas.microsoft.com/office/powerpoint/2010/main" val="367674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1</a:t>
            </a:fld>
            <a:endParaRPr lang="en-US"/>
          </a:p>
        </p:txBody>
      </p:sp>
    </p:spTree>
    <p:extLst>
      <p:ext uri="{BB962C8B-B14F-4D97-AF65-F5344CB8AC3E}">
        <p14:creationId xmlns:p14="http://schemas.microsoft.com/office/powerpoint/2010/main" val="1713627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Just for reference,</a:t>
            </a:r>
            <a:r>
              <a:rPr lang="en-US" baseline="0" dirty="0" smtClean="0"/>
              <a:t> here is scene from the film so you can see what Myrtle and Forrest were supposed to be dressed like.</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10</a:t>
            </a:fld>
            <a:endParaRPr lang="en-US"/>
          </a:p>
        </p:txBody>
      </p:sp>
    </p:spTree>
    <p:extLst>
      <p:ext uri="{BB962C8B-B14F-4D97-AF65-F5344CB8AC3E}">
        <p14:creationId xmlns:p14="http://schemas.microsoft.com/office/powerpoint/2010/main" val="310146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11</a:t>
            </a:fld>
            <a:endParaRPr lang="en-US"/>
          </a:p>
        </p:txBody>
      </p:sp>
    </p:spTree>
    <p:extLst>
      <p:ext uri="{BB962C8B-B14F-4D97-AF65-F5344CB8AC3E}">
        <p14:creationId xmlns:p14="http://schemas.microsoft.com/office/powerpoint/2010/main" val="1918739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12</a:t>
            </a:fld>
            <a:endParaRPr lang="en-US"/>
          </a:p>
        </p:txBody>
      </p:sp>
    </p:spTree>
    <p:extLst>
      <p:ext uri="{BB962C8B-B14F-4D97-AF65-F5344CB8AC3E}">
        <p14:creationId xmlns:p14="http://schemas.microsoft.com/office/powerpoint/2010/main" val="172205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Having been a geeky kid myself I know how hard it can be to like something but not have anyone to share it with. </a:t>
            </a:r>
          </a:p>
          <a:p>
            <a:pPr marL="174708" indent="-174708">
              <a:buFont typeface="Arial" panose="020B0604020202020204" pitchFamily="34" charset="0"/>
              <a:buChar char="•"/>
            </a:pPr>
            <a:r>
              <a:rPr lang="en-US" baseline="0" dirty="0" smtClean="0"/>
              <a:t>We wanted to reach out to kids and teens who might feel isolated because they like geeky things. </a:t>
            </a:r>
          </a:p>
          <a:p>
            <a:pPr marL="174708" indent="-174708">
              <a:buFont typeface="Arial" panose="020B0604020202020204" pitchFamily="34" charset="0"/>
              <a:buChar char="•"/>
            </a:pPr>
            <a:r>
              <a:rPr lang="en-US" baseline="0" dirty="0" smtClean="0"/>
              <a:t>Hosting a comic con give those kids a place where they can connect to other kids with similar interests.</a:t>
            </a:r>
          </a:p>
        </p:txBody>
      </p:sp>
      <p:sp>
        <p:nvSpPr>
          <p:cNvPr id="4" name="Slide Number Placeholder 3"/>
          <p:cNvSpPr>
            <a:spLocks noGrp="1"/>
          </p:cNvSpPr>
          <p:nvPr>
            <p:ph type="sldNum" sz="quarter" idx="10"/>
          </p:nvPr>
        </p:nvSpPr>
        <p:spPr/>
        <p:txBody>
          <a:bodyPr/>
          <a:lstStyle/>
          <a:p>
            <a:fld id="{E64F2234-E746-4431-95C5-ED14A0D55840}" type="slidenum">
              <a:rPr lang="en-US" smtClean="0"/>
              <a:t>13</a:t>
            </a:fld>
            <a:endParaRPr lang="en-US"/>
          </a:p>
        </p:txBody>
      </p:sp>
    </p:spTree>
    <p:extLst>
      <p:ext uri="{BB962C8B-B14F-4D97-AF65-F5344CB8AC3E}">
        <p14:creationId xmlns:p14="http://schemas.microsoft.com/office/powerpoint/2010/main" val="1722050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Wanted </a:t>
            </a:r>
            <a:r>
              <a:rPr lang="en-US" baseline="0" dirty="0" smtClean="0"/>
              <a:t>to make </a:t>
            </a:r>
            <a:r>
              <a:rPr lang="en-US" baseline="0" dirty="0" err="1" smtClean="0"/>
              <a:t>Bibliocon</a:t>
            </a:r>
            <a:r>
              <a:rPr lang="en-US" baseline="0" dirty="0" smtClean="0"/>
              <a:t> about the collection as well.</a:t>
            </a:r>
          </a:p>
          <a:p>
            <a:pPr marL="174708" indent="-174708">
              <a:buFont typeface="Arial" panose="020B0604020202020204" pitchFamily="34" charset="0"/>
              <a:buChar char="•"/>
            </a:pPr>
            <a:r>
              <a:rPr lang="en-US" baseline="0" dirty="0" smtClean="0"/>
              <a:t>It wasn’t solely about upping out circulation stats </a:t>
            </a:r>
            <a:endParaRPr lang="en-US" baseline="0" dirty="0" smtClean="0"/>
          </a:p>
          <a:p>
            <a:pPr marL="174708" indent="-174708">
              <a:buFont typeface="Arial" panose="020B0604020202020204" pitchFamily="34" charset="0"/>
              <a:buChar char="•"/>
            </a:pPr>
            <a:r>
              <a:rPr lang="en-US" baseline="0" dirty="0" smtClean="0"/>
              <a:t>It </a:t>
            </a:r>
            <a:r>
              <a:rPr lang="en-US" baseline="0" dirty="0" smtClean="0"/>
              <a:t>was also about showing people that we have these collections and giving them new ways to consume the media they already enjoy.</a:t>
            </a:r>
            <a:endParaRPr lang="en-US" dirty="0" smtClean="0"/>
          </a:p>
          <a:p>
            <a:pPr marL="174708" indent="-174708">
              <a:buFont typeface="Arial" panose="020B0604020202020204" pitchFamily="34" charset="0"/>
              <a:buChar char="•"/>
            </a:pPr>
            <a:r>
              <a:rPr lang="en-US" dirty="0" smtClean="0"/>
              <a:t>From a reader’s advisory point of view:</a:t>
            </a:r>
          </a:p>
          <a:p>
            <a:pPr marL="174708" indent="-174708">
              <a:buFont typeface="Arial" panose="020B0604020202020204" pitchFamily="34" charset="0"/>
              <a:buChar char="•"/>
            </a:pPr>
            <a:r>
              <a:rPr lang="en-US" baseline="0" dirty="0" smtClean="0"/>
              <a:t>Wanted </a:t>
            </a:r>
            <a:r>
              <a:rPr lang="en-US" baseline="0" dirty="0" smtClean="0"/>
              <a:t>to highlight some of our collections that are sometimes overlooked such as </a:t>
            </a:r>
          </a:p>
          <a:p>
            <a:pPr marL="640594" lvl="1" indent="-174708">
              <a:buFont typeface="Arial" panose="020B0604020202020204" pitchFamily="34" charset="0"/>
              <a:buChar char="•"/>
            </a:pPr>
            <a:r>
              <a:rPr lang="en-US" baseline="0" dirty="0" smtClean="0"/>
              <a:t>our vast graphic novel and manga collections. Manga is Japanese comic books, for anyone who might not be aware. It is hugely popular.</a:t>
            </a:r>
          </a:p>
          <a:p>
            <a:pPr marL="1106481" lvl="2" indent="-174708">
              <a:buFont typeface="Arial" panose="020B0604020202020204" pitchFamily="34" charset="0"/>
              <a:buChar char="•"/>
            </a:pPr>
            <a:r>
              <a:rPr lang="en-US" baseline="0" dirty="0" smtClean="0"/>
              <a:t>We have comic books and manga for juvenile, young adults, and adults at our library.</a:t>
            </a:r>
          </a:p>
          <a:p>
            <a:pPr marL="640594" lvl="1" indent="-174708">
              <a:buFont typeface="Arial" panose="020B0604020202020204" pitchFamily="34" charset="0"/>
              <a:buChar char="•"/>
            </a:pPr>
            <a:r>
              <a:rPr lang="en-US" baseline="0" dirty="0" smtClean="0"/>
              <a:t>Also wanted to show off our relatively new video game collection</a:t>
            </a:r>
          </a:p>
          <a:p>
            <a:pPr marL="1106481" lvl="2" indent="-174708">
              <a:buFont typeface="Arial" panose="020B0604020202020204" pitchFamily="34" charset="0"/>
              <a:buChar char="•"/>
            </a:pPr>
            <a:r>
              <a:rPr lang="en-US" baseline="0" dirty="0" smtClean="0"/>
              <a:t>The amount of people who come in and say “Wow the library has video games?!” is cute. They get so excited.</a:t>
            </a:r>
          </a:p>
          <a:p>
            <a:pPr marL="640594" lvl="1" indent="-174708">
              <a:buFont typeface="Arial" panose="020B0604020202020204" pitchFamily="34" charset="0"/>
              <a:buChar char="•"/>
            </a:pPr>
            <a:r>
              <a:rPr lang="en-US" baseline="0" dirty="0" smtClean="0"/>
              <a:t>We also have a lot of anime </a:t>
            </a:r>
            <a:r>
              <a:rPr lang="en-US" baseline="0" dirty="0" err="1" smtClean="0"/>
              <a:t>dvds</a:t>
            </a:r>
            <a:r>
              <a:rPr lang="en-US" baseline="0" dirty="0" smtClean="0"/>
              <a:t> and </a:t>
            </a:r>
            <a:r>
              <a:rPr lang="en-US" baseline="0" dirty="0" err="1" smtClean="0"/>
              <a:t>blurays</a:t>
            </a:r>
            <a:r>
              <a:rPr lang="en-US" baseline="0" dirty="0" smtClean="0"/>
              <a:t>, as well as Marvel and DC super hero movies.</a:t>
            </a:r>
          </a:p>
        </p:txBody>
      </p:sp>
      <p:sp>
        <p:nvSpPr>
          <p:cNvPr id="4" name="Slide Number Placeholder 3"/>
          <p:cNvSpPr>
            <a:spLocks noGrp="1"/>
          </p:cNvSpPr>
          <p:nvPr>
            <p:ph type="sldNum" sz="quarter" idx="10"/>
          </p:nvPr>
        </p:nvSpPr>
        <p:spPr/>
        <p:txBody>
          <a:bodyPr/>
          <a:lstStyle/>
          <a:p>
            <a:fld id="{E64F2234-E746-4431-95C5-ED14A0D55840}" type="slidenum">
              <a:rPr lang="en-US" smtClean="0"/>
              <a:t>14</a:t>
            </a:fld>
            <a:endParaRPr lang="en-US"/>
          </a:p>
        </p:txBody>
      </p:sp>
    </p:spTree>
    <p:extLst>
      <p:ext uri="{BB962C8B-B14F-4D97-AF65-F5344CB8AC3E}">
        <p14:creationId xmlns:p14="http://schemas.microsoft.com/office/powerpoint/2010/main" val="1121065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Wanted </a:t>
            </a:r>
            <a:r>
              <a:rPr lang="en-US" baseline="0" dirty="0" smtClean="0"/>
              <a:t>to highlight our regular fiction and non-fiction books that are based on geek culture</a:t>
            </a:r>
          </a:p>
          <a:p>
            <a:pPr marL="640594" lvl="1" indent="-174708">
              <a:buFont typeface="Arial" panose="020B0604020202020204" pitchFamily="34" charset="0"/>
              <a:buChar char="•"/>
            </a:pPr>
            <a:r>
              <a:rPr lang="en-US" baseline="0" dirty="0" smtClean="0"/>
              <a:t>For example, there are novels based on the popular Halo video games, and there are novels about Star Trek and Star Wars, just to name a couple.</a:t>
            </a:r>
          </a:p>
          <a:p>
            <a:pPr marL="640594" lvl="1" indent="-174708">
              <a:buFont typeface="Arial" panose="020B0604020202020204" pitchFamily="34" charset="0"/>
              <a:buChar char="•"/>
            </a:pPr>
            <a:r>
              <a:rPr lang="en-US" baseline="0" dirty="0" smtClean="0"/>
              <a:t>There are also biographies of famous actors who are popular in geek culture media.</a:t>
            </a:r>
          </a:p>
          <a:p>
            <a:pPr marL="640594" lvl="1" indent="-174708">
              <a:buFont typeface="Arial" panose="020B0604020202020204" pitchFamily="34" charset="0"/>
              <a:buChar char="•"/>
            </a:pPr>
            <a:r>
              <a:rPr lang="en-US" baseline="0" dirty="0" smtClean="0"/>
              <a:t>One example is Felicia Day’s autobiography “Everyone is Weird on the Internet (Almost)’</a:t>
            </a:r>
          </a:p>
          <a:p>
            <a:pPr marL="640594" lvl="1" indent="-174708" defTabSz="931774">
              <a:buFont typeface="Arial" panose="020B0604020202020204" pitchFamily="34" charset="0"/>
              <a:buChar char="•"/>
              <a:defRPr/>
            </a:pPr>
            <a:r>
              <a:rPr lang="en-US" baseline="0" dirty="0" smtClean="0"/>
              <a:t>Or Stan Lee’s autobiography </a:t>
            </a:r>
            <a:r>
              <a:rPr lang="en-US" b="0" baseline="0" dirty="0" smtClean="0">
                <a:effectLst/>
              </a:rPr>
              <a:t>“</a:t>
            </a:r>
            <a:r>
              <a:rPr lang="en-US" b="0" dirty="0" smtClean="0">
                <a:effectLst/>
              </a:rPr>
              <a:t>Excelsior!: The Amazing Life of Stan Lee”</a:t>
            </a:r>
          </a:p>
          <a:p>
            <a:pPr marL="640594" lvl="1" indent="-174708" defTabSz="931774">
              <a:buFont typeface="Arial" panose="020B0604020202020204" pitchFamily="34" charset="0"/>
              <a:buChar char="•"/>
              <a:defRPr/>
            </a:pPr>
            <a:r>
              <a:rPr lang="en-US" b="0" dirty="0" smtClean="0">
                <a:effectLst/>
              </a:rPr>
              <a:t>Also there are</a:t>
            </a:r>
            <a:r>
              <a:rPr lang="en-US" b="0" baseline="0" dirty="0" smtClean="0">
                <a:effectLst/>
              </a:rPr>
              <a:t> books about how to create and build </a:t>
            </a:r>
            <a:r>
              <a:rPr lang="en-US" b="0" baseline="0" dirty="0" smtClean="0">
                <a:effectLst/>
              </a:rPr>
              <a:t>cosplays</a:t>
            </a:r>
            <a:endParaRPr lang="en-US" b="0" baseline="0" dirty="0" smtClean="0">
              <a:effectLst/>
            </a:endParaRPr>
          </a:p>
        </p:txBody>
      </p:sp>
      <p:sp>
        <p:nvSpPr>
          <p:cNvPr id="4" name="Slide Number Placeholder 3"/>
          <p:cNvSpPr>
            <a:spLocks noGrp="1"/>
          </p:cNvSpPr>
          <p:nvPr>
            <p:ph type="sldNum" sz="quarter" idx="10"/>
          </p:nvPr>
        </p:nvSpPr>
        <p:spPr/>
        <p:txBody>
          <a:bodyPr/>
          <a:lstStyle/>
          <a:p>
            <a:fld id="{E64F2234-E746-4431-95C5-ED14A0D55840}" type="slidenum">
              <a:rPr lang="en-US" smtClean="0"/>
              <a:t>15</a:t>
            </a:fld>
            <a:endParaRPr lang="en-US"/>
          </a:p>
        </p:txBody>
      </p:sp>
    </p:spTree>
    <p:extLst>
      <p:ext uri="{BB962C8B-B14F-4D97-AF65-F5344CB8AC3E}">
        <p14:creationId xmlns:p14="http://schemas.microsoft.com/office/powerpoint/2010/main" val="4067860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We</a:t>
            </a:r>
            <a:r>
              <a:rPr lang="en-US" baseline="0" dirty="0" smtClean="0"/>
              <a:t> </a:t>
            </a:r>
            <a:r>
              <a:rPr lang="en-US" baseline="0" dirty="0" smtClean="0"/>
              <a:t>wanted to see if hosting a comic con would boost any of our regular daily statistics such as</a:t>
            </a:r>
          </a:p>
          <a:p>
            <a:pPr marL="640594" lvl="1" indent="-174708">
              <a:buFont typeface="Arial" panose="020B0604020202020204" pitchFamily="34" charset="0"/>
              <a:buChar char="•"/>
            </a:pPr>
            <a:r>
              <a:rPr lang="en-US" baseline="0" dirty="0" smtClean="0"/>
              <a:t>Our foot traffic gate counts</a:t>
            </a:r>
          </a:p>
          <a:p>
            <a:pPr marL="1106481" lvl="2" indent="-174708">
              <a:buFont typeface="Arial" panose="020B0604020202020204" pitchFamily="34" charset="0"/>
              <a:buChar char="•"/>
            </a:pPr>
            <a:r>
              <a:rPr lang="en-US" baseline="0" dirty="0" smtClean="0"/>
              <a:t>To encourage more foot traffic we asked people to go upstairs to register for the event.</a:t>
            </a:r>
          </a:p>
          <a:p>
            <a:pPr marL="640594" lvl="1" indent="-174708">
              <a:buFont typeface="Arial" panose="020B0604020202020204" pitchFamily="34" charset="0"/>
              <a:buChar char="•"/>
            </a:pPr>
            <a:r>
              <a:rPr lang="en-US" baseline="0" dirty="0" smtClean="0"/>
              <a:t>The circulation of highlighted collections</a:t>
            </a:r>
          </a:p>
          <a:p>
            <a:pPr marL="1106481" lvl="2" indent="-174708">
              <a:buFont typeface="Arial" panose="020B0604020202020204" pitchFamily="34" charset="0"/>
              <a:buChar char="•"/>
            </a:pPr>
            <a:r>
              <a:rPr lang="en-US" baseline="0" dirty="0" smtClean="0"/>
              <a:t>I created some displays of the highlighted materials out in the common area by the </a:t>
            </a:r>
            <a:r>
              <a:rPr lang="en-US" baseline="0" dirty="0" err="1" smtClean="0"/>
              <a:t>circ</a:t>
            </a:r>
            <a:r>
              <a:rPr lang="en-US" baseline="0" dirty="0" smtClean="0"/>
              <a:t> desk.</a:t>
            </a:r>
          </a:p>
          <a:p>
            <a:pPr marL="640594" lvl="1" indent="-174708">
              <a:buFont typeface="Arial" panose="020B0604020202020204" pitchFamily="34" charset="0"/>
              <a:buChar char="•"/>
            </a:pPr>
            <a:r>
              <a:rPr lang="en-US" baseline="0" dirty="0" smtClean="0"/>
              <a:t>And patron registrations.</a:t>
            </a:r>
          </a:p>
          <a:p>
            <a:pPr marL="1106481" lvl="2" indent="-174708">
              <a:buFont typeface="Arial" panose="020B0604020202020204" pitchFamily="34" charset="0"/>
              <a:buChar char="•"/>
            </a:pPr>
            <a:r>
              <a:rPr lang="en-US" baseline="0" dirty="0" smtClean="0"/>
              <a:t>We encouraged people to show their library card in order to get free mini </a:t>
            </a:r>
            <a:r>
              <a:rPr lang="en-US" baseline="0" dirty="0" err="1" smtClean="0"/>
              <a:t>Bibliocon</a:t>
            </a:r>
            <a:r>
              <a:rPr lang="en-US" baseline="0" dirty="0" smtClean="0"/>
              <a:t> button</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E64F2234-E746-4431-95C5-ED14A0D55840}" type="slidenum">
              <a:rPr lang="en-US" smtClean="0"/>
              <a:t>16</a:t>
            </a:fld>
            <a:endParaRPr lang="en-US"/>
          </a:p>
        </p:txBody>
      </p:sp>
    </p:spTree>
    <p:extLst>
      <p:ext uri="{BB962C8B-B14F-4D97-AF65-F5344CB8AC3E}">
        <p14:creationId xmlns:p14="http://schemas.microsoft.com/office/powerpoint/2010/main" val="3724561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17</a:t>
            </a:fld>
            <a:endParaRPr lang="en-US"/>
          </a:p>
        </p:txBody>
      </p:sp>
    </p:spTree>
    <p:extLst>
      <p:ext uri="{BB962C8B-B14F-4D97-AF65-F5344CB8AC3E}">
        <p14:creationId xmlns:p14="http://schemas.microsoft.com/office/powerpoint/2010/main" val="3447059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a:t>
            </a:r>
            <a:r>
              <a:rPr lang="en-US" baseline="0" dirty="0" smtClean="0"/>
              <a:t> first thing you’ll want to do it decide on a budget. </a:t>
            </a:r>
          </a:p>
          <a:p>
            <a:pPr marL="174708" indent="-174708">
              <a:buFont typeface="Arial" panose="020B0604020202020204" pitchFamily="34" charset="0"/>
              <a:buChar char="•"/>
            </a:pPr>
            <a:r>
              <a:rPr lang="en-US" baseline="0" dirty="0" smtClean="0"/>
              <a:t>Ask yourself how much you want to spend on hosting a comic con and how much you realistically CAN spend.</a:t>
            </a:r>
          </a:p>
          <a:p>
            <a:pPr marL="174708" indent="-174708">
              <a:buFont typeface="Arial" panose="020B0604020202020204" pitchFamily="34" charset="0"/>
              <a:buChar char="•"/>
            </a:pPr>
            <a:r>
              <a:rPr lang="en-US" baseline="0" dirty="0" smtClean="0"/>
              <a:t>We decided to host </a:t>
            </a:r>
            <a:r>
              <a:rPr lang="en-US" baseline="0" dirty="0" err="1" smtClean="0"/>
              <a:t>Bibliocon</a:t>
            </a:r>
            <a:r>
              <a:rPr lang="en-US" baseline="0" dirty="0" smtClean="0"/>
              <a:t> on a virtually zero dollar budget. I say virtually zero dollars because we didn’t calculate in the costs of materials we already had on hand such as paper and printing, and the button making supplies we had in storage.</a:t>
            </a:r>
          </a:p>
          <a:p>
            <a:pPr marL="174708" indent="-174708">
              <a:buFont typeface="Arial" panose="020B0604020202020204" pitchFamily="34" charset="0"/>
              <a:buChar char="•"/>
            </a:pPr>
            <a:r>
              <a:rPr lang="en-US" baseline="0" dirty="0" smtClean="0"/>
              <a:t>The reason we wanted to do it for zero dollars is because we thought it would be easier to pitch the idea to our higher-ups if there was no money involved.</a:t>
            </a:r>
          </a:p>
          <a:p>
            <a:pPr marL="174708" indent="-174708">
              <a:buFont typeface="Arial" panose="020B0604020202020204" pitchFamily="34" charset="0"/>
              <a:buChar char="•"/>
            </a:pPr>
            <a:r>
              <a:rPr lang="en-US" baseline="0" dirty="0" smtClean="0"/>
              <a:t>We also didn’t want to have to charge admission, which a lot of larger comic cons do.</a:t>
            </a:r>
          </a:p>
          <a:p>
            <a:pPr marL="174708" indent="-174708">
              <a:buFont typeface="Arial" panose="020B0604020202020204" pitchFamily="34" charset="0"/>
              <a:buChar char="•"/>
            </a:pPr>
            <a:r>
              <a:rPr lang="en-US" baseline="0" dirty="0" smtClean="0"/>
              <a:t>And, it was our first time attempting to organize and host an event like this so we didn’t want to sink too much into it in case it flopped.</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18</a:t>
            </a:fld>
            <a:endParaRPr lang="en-US"/>
          </a:p>
        </p:txBody>
      </p:sp>
    </p:spTree>
    <p:extLst>
      <p:ext uri="{BB962C8B-B14F-4D97-AF65-F5344CB8AC3E}">
        <p14:creationId xmlns:p14="http://schemas.microsoft.com/office/powerpoint/2010/main" val="631331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19</a:t>
            </a:fld>
            <a:endParaRPr lang="en-US"/>
          </a:p>
        </p:txBody>
      </p:sp>
    </p:spTree>
    <p:extLst>
      <p:ext uri="{BB962C8B-B14F-4D97-AF65-F5344CB8AC3E}">
        <p14:creationId xmlns:p14="http://schemas.microsoft.com/office/powerpoint/2010/main" val="1575876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2</a:t>
            </a:fld>
            <a:endParaRPr lang="en-US"/>
          </a:p>
        </p:txBody>
      </p:sp>
    </p:spTree>
    <p:extLst>
      <p:ext uri="{BB962C8B-B14F-4D97-AF65-F5344CB8AC3E}">
        <p14:creationId xmlns:p14="http://schemas.microsoft.com/office/powerpoint/2010/main" val="891321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After</a:t>
            </a:r>
            <a:r>
              <a:rPr lang="en-US" baseline="0" dirty="0" smtClean="0"/>
              <a:t> determining your budget (zero dollars or otherwise) you will want to establish a date for your event.</a:t>
            </a:r>
          </a:p>
          <a:p>
            <a:pPr marL="174708" indent="-174708">
              <a:buFont typeface="Arial" panose="020B0604020202020204" pitchFamily="34" charset="0"/>
              <a:buChar char="•"/>
            </a:pPr>
            <a:r>
              <a:rPr lang="en-US" baseline="0" dirty="0" smtClean="0"/>
              <a:t>The Con Season is the time of year when most conventions are happening.</a:t>
            </a:r>
          </a:p>
          <a:p>
            <a:pPr marL="174708" indent="-174708">
              <a:buFont typeface="Arial" panose="020B0604020202020204" pitchFamily="34" charset="0"/>
              <a:buChar char="•"/>
            </a:pPr>
            <a:r>
              <a:rPr lang="en-US" baseline="0" dirty="0" smtClean="0"/>
              <a:t>We wanted to make sure we didn’t overlap with any other conventions happening around the prairies so we chose to host </a:t>
            </a:r>
            <a:r>
              <a:rPr lang="en-US" baseline="0" dirty="0" err="1" smtClean="0"/>
              <a:t>Bibiocon</a:t>
            </a:r>
            <a:r>
              <a:rPr lang="en-US" baseline="0" dirty="0" smtClean="0"/>
              <a:t> on Saturday June 3</a:t>
            </a:r>
            <a:r>
              <a:rPr lang="en-US" baseline="30000" dirty="0" smtClean="0"/>
              <a:t>rd</a:t>
            </a:r>
            <a:r>
              <a:rPr lang="en-US" baseline="0" dirty="0" smtClean="0"/>
              <a:t>.</a:t>
            </a:r>
          </a:p>
          <a:p>
            <a:pPr marL="174708" indent="-174708">
              <a:buFont typeface="Arial" panose="020B0604020202020204" pitchFamily="34" charset="0"/>
              <a:buChar char="•"/>
            </a:pPr>
            <a:r>
              <a:rPr lang="en-US" baseline="0" dirty="0" smtClean="0"/>
              <a:t>While we didn’t overlap with any other conventions we still had to deal with high school graduations, our local street fair, and other events happening around the city.</a:t>
            </a:r>
          </a:p>
          <a:p>
            <a:pPr marL="174708" indent="-174708">
              <a:buFont typeface="Arial" panose="020B0604020202020204" pitchFamily="34" charset="0"/>
              <a:buChar char="•"/>
            </a:pPr>
            <a:r>
              <a:rPr lang="en-US" baseline="0" dirty="0" smtClean="0"/>
              <a:t>We also had to make sure we had no conflicting programs scheduled at the library during that time and that the date we chose corresponded with the work schedules of the people organizing. </a:t>
            </a:r>
          </a:p>
        </p:txBody>
      </p:sp>
      <p:sp>
        <p:nvSpPr>
          <p:cNvPr id="4" name="Slide Number Placeholder 3"/>
          <p:cNvSpPr>
            <a:spLocks noGrp="1"/>
          </p:cNvSpPr>
          <p:nvPr>
            <p:ph type="sldNum" sz="quarter" idx="10"/>
          </p:nvPr>
        </p:nvSpPr>
        <p:spPr/>
        <p:txBody>
          <a:bodyPr/>
          <a:lstStyle/>
          <a:p>
            <a:fld id="{E64F2234-E746-4431-95C5-ED14A0D55840}" type="slidenum">
              <a:rPr lang="en-US" smtClean="0"/>
              <a:t>20</a:t>
            </a:fld>
            <a:endParaRPr lang="en-US"/>
          </a:p>
        </p:txBody>
      </p:sp>
    </p:spTree>
    <p:extLst>
      <p:ext uri="{BB962C8B-B14F-4D97-AF65-F5344CB8AC3E}">
        <p14:creationId xmlns:p14="http://schemas.microsoft.com/office/powerpoint/2010/main" val="1833234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This</a:t>
            </a:r>
            <a:r>
              <a:rPr lang="en-US" baseline="0" dirty="0" smtClean="0"/>
              <a:t> is a list of the major conventions happening throughout Alberta, Saskatchewan and Manitoba during the Con Season this year.</a:t>
            </a:r>
          </a:p>
          <a:p>
            <a:pPr marL="174708" indent="-174708">
              <a:buFont typeface="Arial" panose="020B0604020202020204" pitchFamily="34" charset="0"/>
              <a:buChar char="•"/>
            </a:pPr>
            <a:r>
              <a:rPr lang="en-US" baseline="0" dirty="0" smtClean="0"/>
              <a:t>Most of the time conventions will be scheduled at the same time every year, but it’s always a good idea to double check before you book your event.</a:t>
            </a:r>
            <a:endParaRPr lang="en-US" dirty="0" smtClean="0"/>
          </a:p>
          <a:p>
            <a:pPr marL="174708" indent="-174708">
              <a:buFont typeface="Arial" panose="020B0604020202020204" pitchFamily="34" charset="0"/>
              <a:buChar char="•"/>
            </a:pPr>
            <a:r>
              <a:rPr lang="en-US" dirty="0" smtClean="0"/>
              <a:t>If you haven’t attended a comic con or similar</a:t>
            </a:r>
            <a:r>
              <a:rPr lang="en-US" baseline="0" dirty="0" smtClean="0"/>
              <a:t> event</a:t>
            </a:r>
            <a:r>
              <a:rPr lang="en-US" dirty="0" smtClean="0"/>
              <a:t> before I highly recommend attending one before</a:t>
            </a:r>
            <a:r>
              <a:rPr lang="en-US" baseline="0" dirty="0" smtClean="0"/>
              <a:t> hosting one at your library. </a:t>
            </a:r>
          </a:p>
          <a:p>
            <a:pPr marL="174708" indent="-174708">
              <a:buFont typeface="Arial" panose="020B0604020202020204" pitchFamily="34" charset="0"/>
              <a:buChar char="•"/>
            </a:pPr>
            <a:r>
              <a:rPr lang="en-US" baseline="0" dirty="0" smtClean="0"/>
              <a:t>It will give you an idea of the format most conventions follow and what to expect when you host one of your own.</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21</a:t>
            </a:fld>
            <a:endParaRPr lang="en-US"/>
          </a:p>
        </p:txBody>
      </p:sp>
    </p:spTree>
    <p:extLst>
      <p:ext uri="{BB962C8B-B14F-4D97-AF65-F5344CB8AC3E}">
        <p14:creationId xmlns:p14="http://schemas.microsoft.com/office/powerpoint/2010/main" val="2743408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Once you have picked the</a:t>
            </a:r>
            <a:r>
              <a:rPr lang="en-US" baseline="0" dirty="0" smtClean="0"/>
              <a:t> day for your event now you can start asking local businesses for sponsorships.</a:t>
            </a:r>
          </a:p>
          <a:p>
            <a:pPr marL="174708" indent="-174708">
              <a:buFont typeface="Arial" panose="020B0604020202020204" pitchFamily="34" charset="0"/>
              <a:buChar char="•"/>
            </a:pPr>
            <a:r>
              <a:rPr lang="en-US" baseline="0" dirty="0" smtClean="0"/>
              <a:t>We drafted up a letter asking for prize donations for </a:t>
            </a:r>
            <a:r>
              <a:rPr lang="en-US" baseline="0" dirty="0" err="1" smtClean="0"/>
              <a:t>Bibliocon</a:t>
            </a:r>
            <a:r>
              <a:rPr lang="en-US" baseline="0" dirty="0" smtClean="0"/>
              <a:t> and dropped them off with local business owners.</a:t>
            </a:r>
          </a:p>
          <a:p>
            <a:pPr marL="174708" indent="-174708">
              <a:buFont typeface="Arial" panose="020B0604020202020204" pitchFamily="34" charset="0"/>
              <a:buChar char="•"/>
            </a:pPr>
            <a:r>
              <a:rPr lang="en-US" baseline="0" dirty="0" smtClean="0"/>
              <a:t>We asked for prizes rather than monetary donations because we felt that businesses are more willing to donate an item rather than money in most cases.</a:t>
            </a:r>
          </a:p>
          <a:p>
            <a:pPr marL="174708" indent="-174708">
              <a:buFont typeface="Arial" panose="020B0604020202020204" pitchFamily="34" charset="0"/>
              <a:buChar char="•"/>
            </a:pPr>
            <a:r>
              <a:rPr lang="en-US" baseline="0" dirty="0" smtClean="0"/>
              <a:t>We stated in the letter that if they were willing to donate a prize we would post their logo on our </a:t>
            </a:r>
            <a:r>
              <a:rPr lang="en-US" baseline="0" dirty="0" err="1" smtClean="0"/>
              <a:t>Bibliocon</a:t>
            </a:r>
            <a:r>
              <a:rPr lang="en-US" baseline="0" dirty="0" smtClean="0"/>
              <a:t> webpage and we would have them listed as sponsors on our event program.</a:t>
            </a:r>
          </a:p>
          <a:p>
            <a:pPr marL="174708" indent="-174708">
              <a:buFont typeface="Arial" panose="020B0604020202020204" pitchFamily="34" charset="0"/>
              <a:buChar char="•"/>
            </a:pPr>
            <a:r>
              <a:rPr lang="en-US" baseline="0" dirty="0" smtClean="0"/>
              <a:t>If we had the space for it we would have offered them a table they could sell their merchandise at during the event.</a:t>
            </a:r>
          </a:p>
          <a:p>
            <a:pPr marL="174708" indent="-174708">
              <a:buFont typeface="Arial" panose="020B0604020202020204" pitchFamily="34" charset="0"/>
              <a:buChar char="•"/>
            </a:pPr>
            <a:r>
              <a:rPr lang="en-US" baseline="0" dirty="0" smtClean="0"/>
              <a:t>We got lots of generous prize donations from five different businesses and we used them for door prizes, cosplay contest prizes and fan art prizes.</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22</a:t>
            </a:fld>
            <a:endParaRPr lang="en-US"/>
          </a:p>
        </p:txBody>
      </p:sp>
    </p:spTree>
    <p:extLst>
      <p:ext uri="{BB962C8B-B14F-4D97-AF65-F5344CB8AC3E}">
        <p14:creationId xmlns:p14="http://schemas.microsoft.com/office/powerpoint/2010/main" val="1337087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We used</a:t>
            </a:r>
            <a:r>
              <a:rPr lang="en-US" baseline="0" dirty="0" smtClean="0"/>
              <a:t> our own library space rather than hosting the event off-site so we could avoid rental fees. </a:t>
            </a:r>
          </a:p>
          <a:p>
            <a:pPr marL="174708" indent="-174708">
              <a:buFont typeface="Arial" panose="020B0604020202020204" pitchFamily="34" charset="0"/>
              <a:buChar char="•"/>
            </a:pPr>
            <a:r>
              <a:rPr lang="en-US" baseline="0" dirty="0" smtClean="0"/>
              <a:t>At our disposal we have two meeting rooms which we used for running guest and fan panels, </a:t>
            </a:r>
          </a:p>
          <a:p>
            <a:pPr marL="174708" indent="-174708">
              <a:buFont typeface="Arial" panose="020B0604020202020204" pitchFamily="34" charset="0"/>
              <a:buChar char="•"/>
            </a:pPr>
            <a:r>
              <a:rPr lang="en-US" baseline="0" dirty="0" smtClean="0"/>
              <a:t>An auditorium for showing movies and hosting the </a:t>
            </a:r>
            <a:r>
              <a:rPr lang="en-US" baseline="0" dirty="0" err="1" smtClean="0"/>
              <a:t>improv</a:t>
            </a:r>
            <a:r>
              <a:rPr lang="en-US" baseline="0" dirty="0" smtClean="0"/>
              <a:t> team and cosplay contest,</a:t>
            </a:r>
          </a:p>
          <a:p>
            <a:pPr marL="174708" indent="-174708">
              <a:buFont typeface="Arial" panose="020B0604020202020204" pitchFamily="34" charset="0"/>
              <a:buChar char="•"/>
            </a:pPr>
            <a:r>
              <a:rPr lang="en-US" baseline="0" dirty="0" smtClean="0"/>
              <a:t>a story and craft corner for the kids geeky craft time,</a:t>
            </a:r>
          </a:p>
          <a:p>
            <a:pPr marL="174708" indent="-174708">
              <a:buFont typeface="Arial" panose="020B0604020202020204" pitchFamily="34" charset="0"/>
              <a:buChar char="•"/>
            </a:pPr>
            <a:r>
              <a:rPr lang="en-US" baseline="0" dirty="0" smtClean="0"/>
              <a:t>and some public space downstairs where we set up tables for our guests and vendors.</a:t>
            </a:r>
          </a:p>
          <a:p>
            <a:pPr marL="174708" indent="-174708">
              <a:buFont typeface="Arial" panose="020B0604020202020204" pitchFamily="34" charset="0"/>
              <a:buChar char="•"/>
            </a:pPr>
            <a:r>
              <a:rPr lang="en-US" baseline="0" dirty="0" smtClean="0"/>
              <a:t>We also used a display case downstairs to display the fan art submitted for the </a:t>
            </a:r>
            <a:r>
              <a:rPr lang="en-US" baseline="0" dirty="0" err="1" smtClean="0"/>
              <a:t>fanart</a:t>
            </a:r>
            <a:r>
              <a:rPr lang="en-US" baseline="0" dirty="0" smtClean="0"/>
              <a:t> contest with a ballot box for people to vote for their </a:t>
            </a:r>
            <a:r>
              <a:rPr lang="en-US" baseline="0" dirty="0" err="1" smtClean="0"/>
              <a:t>favourite</a:t>
            </a:r>
            <a:r>
              <a:rPr lang="en-US" baseline="0" dirty="0" smtClean="0"/>
              <a:t> </a:t>
            </a:r>
            <a:r>
              <a:rPr lang="en-US" baseline="0" dirty="0" smtClean="0"/>
              <a:t>art</a:t>
            </a:r>
            <a:endParaRPr lang="en-US" dirty="0" smtClean="0"/>
          </a:p>
        </p:txBody>
      </p:sp>
      <p:sp>
        <p:nvSpPr>
          <p:cNvPr id="4" name="Slide Number Placeholder 3"/>
          <p:cNvSpPr>
            <a:spLocks noGrp="1"/>
          </p:cNvSpPr>
          <p:nvPr>
            <p:ph type="sldNum" sz="quarter" idx="10"/>
          </p:nvPr>
        </p:nvSpPr>
        <p:spPr/>
        <p:txBody>
          <a:bodyPr/>
          <a:lstStyle/>
          <a:p>
            <a:fld id="{E64F2234-E746-4431-95C5-ED14A0D55840}" type="slidenum">
              <a:rPr lang="en-US" smtClean="0"/>
              <a:t>23</a:t>
            </a:fld>
            <a:endParaRPr lang="en-US"/>
          </a:p>
        </p:txBody>
      </p:sp>
    </p:spTree>
    <p:extLst>
      <p:ext uri="{BB962C8B-B14F-4D97-AF65-F5344CB8AC3E}">
        <p14:creationId xmlns:p14="http://schemas.microsoft.com/office/powerpoint/2010/main" val="1385796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We </a:t>
            </a:r>
            <a:r>
              <a:rPr lang="en-US" baseline="0" dirty="0" smtClean="0"/>
              <a:t>had guest and fan panels</a:t>
            </a:r>
          </a:p>
          <a:p>
            <a:pPr marL="174708" indent="-174708">
              <a:buFont typeface="Arial" panose="020B0604020202020204" pitchFamily="34" charset="0"/>
              <a:buChar char="•"/>
            </a:pPr>
            <a:r>
              <a:rPr lang="en-US" baseline="0" dirty="0" smtClean="0"/>
              <a:t>A cosplay contest</a:t>
            </a:r>
          </a:p>
          <a:p>
            <a:pPr marL="174708" indent="-174708">
              <a:buFont typeface="Arial" panose="020B0604020202020204" pitchFamily="34" charset="0"/>
              <a:buChar char="•"/>
            </a:pPr>
            <a:r>
              <a:rPr lang="en-US" baseline="0" dirty="0" smtClean="0"/>
              <a:t>A fan art contest</a:t>
            </a:r>
          </a:p>
          <a:p>
            <a:pPr marL="174708" indent="-174708" defTabSz="931774">
              <a:buFont typeface="Arial" panose="020B0604020202020204" pitchFamily="34" charset="0"/>
              <a:buChar char="•"/>
              <a:defRPr/>
            </a:pPr>
            <a:r>
              <a:rPr lang="en-US" baseline="0" dirty="0" smtClean="0"/>
              <a:t>Studio Ghibli film screenings</a:t>
            </a:r>
          </a:p>
          <a:p>
            <a:pPr marL="174708" indent="-174708" defTabSz="931774">
              <a:buFont typeface="Arial" panose="020B0604020202020204" pitchFamily="34" charset="0"/>
              <a:buChar char="•"/>
              <a:defRPr/>
            </a:pPr>
            <a:r>
              <a:rPr lang="en-US" baseline="0" dirty="0" smtClean="0"/>
              <a:t>Geeky kids crafts</a:t>
            </a:r>
          </a:p>
          <a:p>
            <a:pPr marL="174708" indent="-174708">
              <a:buFont typeface="Arial" panose="020B0604020202020204" pitchFamily="34" charset="0"/>
              <a:buChar char="•"/>
            </a:pPr>
            <a:r>
              <a:rPr lang="en-US" baseline="0" dirty="0" smtClean="0"/>
              <a:t>And, Off the Cuff </a:t>
            </a:r>
            <a:r>
              <a:rPr lang="en-US" baseline="0" dirty="0" err="1" smtClean="0"/>
              <a:t>Improv</a:t>
            </a:r>
            <a:r>
              <a:rPr lang="en-US" baseline="0" dirty="0" smtClean="0"/>
              <a:t> did a geeky </a:t>
            </a:r>
            <a:r>
              <a:rPr lang="en-US" baseline="0" dirty="0" err="1" smtClean="0"/>
              <a:t>improv</a:t>
            </a:r>
            <a:r>
              <a:rPr lang="en-US" baseline="0" dirty="0" smtClean="0"/>
              <a:t> show for us. They do a similar show at the </a:t>
            </a:r>
            <a:r>
              <a:rPr lang="en-US" baseline="0" dirty="0" err="1" smtClean="0"/>
              <a:t>Sask</a:t>
            </a:r>
            <a:r>
              <a:rPr lang="en-US" baseline="0" dirty="0" smtClean="0"/>
              <a:t> Expo in Saskatoon every year.</a:t>
            </a:r>
          </a:p>
          <a:p>
            <a:pPr marL="174708" indent="-174708">
              <a:buFont typeface="Arial" panose="020B0604020202020204" pitchFamily="34" charset="0"/>
              <a:buChar char="•"/>
            </a:pPr>
            <a:r>
              <a:rPr lang="en-US" baseline="0" dirty="0" smtClean="0"/>
              <a:t>To organize the timing of the events I started with an empty time table with a column for each room or area</a:t>
            </a:r>
          </a:p>
          <a:p>
            <a:pPr marL="640594" lvl="1" indent="-174708">
              <a:buFont typeface="Arial" panose="020B0604020202020204" pitchFamily="34" charset="0"/>
              <a:buChar char="•"/>
            </a:pPr>
            <a:r>
              <a:rPr lang="en-US" baseline="0" dirty="0" smtClean="0"/>
              <a:t>Ask your panelists and guests if they have preferred times for their panels so you can accommodate to their needs.</a:t>
            </a:r>
          </a:p>
          <a:p>
            <a:pPr marL="640594" lvl="1" indent="-174708">
              <a:buFont typeface="Arial" panose="020B0604020202020204" pitchFamily="34" charset="0"/>
              <a:buChar char="•"/>
            </a:pPr>
            <a:r>
              <a:rPr lang="en-US" baseline="0" dirty="0" smtClean="0"/>
              <a:t>Then fill in the main events like the cosplay contest.</a:t>
            </a:r>
          </a:p>
          <a:p>
            <a:pPr marL="640594" lvl="1" indent="-174708">
              <a:buFont typeface="Arial" panose="020B0604020202020204" pitchFamily="34" charset="0"/>
              <a:buChar char="•"/>
            </a:pPr>
            <a:r>
              <a:rPr lang="en-US" baseline="0" dirty="0" smtClean="0"/>
              <a:t>Traditionally, the cosplay contest is at the end of the day so it encourages people to stay the whole day. </a:t>
            </a:r>
          </a:p>
          <a:p>
            <a:pPr marL="640594" lvl="1" indent="-174708">
              <a:buFont typeface="Arial" panose="020B0604020202020204" pitchFamily="34" charset="0"/>
              <a:buChar char="•"/>
            </a:pPr>
            <a:r>
              <a:rPr lang="en-US" baseline="0" dirty="0" smtClean="0"/>
              <a:t>We also handed out prizes at the end of the day as to encourage people to stay. We told them when they entered for the door prizes that they needed to be at the prize ceremony to claim their prize.</a:t>
            </a:r>
          </a:p>
        </p:txBody>
      </p:sp>
      <p:sp>
        <p:nvSpPr>
          <p:cNvPr id="4" name="Slide Number Placeholder 3"/>
          <p:cNvSpPr>
            <a:spLocks noGrp="1"/>
          </p:cNvSpPr>
          <p:nvPr>
            <p:ph type="sldNum" sz="quarter" idx="10"/>
          </p:nvPr>
        </p:nvSpPr>
        <p:spPr/>
        <p:txBody>
          <a:bodyPr/>
          <a:lstStyle/>
          <a:p>
            <a:fld id="{E64F2234-E746-4431-95C5-ED14A0D55840}" type="slidenum">
              <a:rPr lang="en-US" smtClean="0"/>
              <a:t>24</a:t>
            </a:fld>
            <a:endParaRPr lang="en-US"/>
          </a:p>
        </p:txBody>
      </p:sp>
    </p:spTree>
    <p:extLst>
      <p:ext uri="{BB962C8B-B14F-4D97-AF65-F5344CB8AC3E}">
        <p14:creationId xmlns:p14="http://schemas.microsoft.com/office/powerpoint/2010/main" val="9817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Finding guests for your convention can be tricky, and</a:t>
            </a:r>
            <a:r>
              <a:rPr lang="en-US" baseline="0" dirty="0" smtClean="0"/>
              <a:t> to be honest you don’t NEED to have guests. A lot of people enjoy going to conventions regardless of whether there are guests there.</a:t>
            </a:r>
          </a:p>
          <a:p>
            <a:pPr marL="174708" indent="-174708">
              <a:buFont typeface="Arial" panose="020B0604020202020204" pitchFamily="34" charset="0"/>
              <a:buChar char="•"/>
            </a:pPr>
            <a:r>
              <a:rPr lang="en-US" baseline="0" dirty="0" smtClean="0"/>
              <a:t>But if you do want to have guests start by looking for local people.</a:t>
            </a:r>
          </a:p>
          <a:p>
            <a:pPr marL="640594" lvl="1" indent="-174708">
              <a:buFont typeface="Arial" panose="020B0604020202020204" pitchFamily="34" charset="0"/>
              <a:buChar char="•"/>
            </a:pPr>
            <a:r>
              <a:rPr lang="en-US" baseline="0" dirty="0" smtClean="0"/>
              <a:t>Look for local authors, or cosplayers would probably be willing to be guests since they wouldn’t need to travel.</a:t>
            </a:r>
          </a:p>
          <a:p>
            <a:pPr marL="640594" lvl="1" indent="-174708">
              <a:buFont typeface="Arial" panose="020B0604020202020204" pitchFamily="34" charset="0"/>
              <a:buChar char="•"/>
            </a:pPr>
            <a:r>
              <a:rPr lang="en-US" baseline="0" dirty="0" smtClean="0"/>
              <a:t>I happen to know a couple of local fantasy/sci-fi authors so I asked them if they would be willing to be guests.</a:t>
            </a:r>
          </a:p>
          <a:p>
            <a:pPr marL="640594" lvl="1" indent="-174708">
              <a:buFont typeface="Arial" panose="020B0604020202020204" pitchFamily="34" charset="0"/>
              <a:buChar char="•"/>
            </a:pPr>
            <a:r>
              <a:rPr lang="en-US" baseline="0" dirty="0" smtClean="0"/>
              <a:t>I also found one of our guests by seeing an article in the newspaper about a local man who writes for the Teenage Mutant Ninja Turtles comic books.</a:t>
            </a:r>
          </a:p>
          <a:p>
            <a:pPr marL="174708" indent="-174708">
              <a:buFont typeface="Arial" panose="020B0604020202020204" pitchFamily="34" charset="0"/>
              <a:buChar char="•"/>
            </a:pPr>
            <a:r>
              <a:rPr lang="en-US" baseline="0" dirty="0" smtClean="0"/>
              <a:t>You can always ask around on local geeky Facebook groups as well. Lots of people give you suggestions.</a:t>
            </a:r>
          </a:p>
          <a:p>
            <a:pPr marL="174708" indent="-174708">
              <a:buFont typeface="Arial" panose="020B0604020202020204" pitchFamily="34" charset="0"/>
              <a:buChar char="•"/>
            </a:pPr>
            <a:r>
              <a:rPr lang="en-US" baseline="0" dirty="0" smtClean="0"/>
              <a:t>Another way to find people to be guests is to look at the guest lists of other local comic cons.</a:t>
            </a:r>
          </a:p>
          <a:p>
            <a:pPr marL="174708" indent="-174708">
              <a:buFont typeface="Arial" panose="020B0604020202020204" pitchFamily="34" charset="0"/>
              <a:buChar char="•"/>
            </a:pPr>
            <a:r>
              <a:rPr lang="en-US" baseline="0" dirty="0" smtClean="0"/>
              <a:t>Be upfront with your guests about what you can offer them. If you can offer to pay for gas that’s great, but if not just tell them. They may still be happy to come be a guest even if they get nothing out of it except “exposure”</a:t>
            </a:r>
          </a:p>
          <a:p>
            <a:pPr marL="174708" indent="-174708">
              <a:buFont typeface="Arial" panose="020B0604020202020204" pitchFamily="34" charset="0"/>
              <a:buChar char="•"/>
            </a:pPr>
            <a:r>
              <a:rPr lang="en-US" baseline="0" dirty="0" smtClean="0"/>
              <a:t>One last tidbit of advice regarding guests. Ask them early on if they are willing to be a guest so they can make arrangements. If you host your comic con outside of the Con Season it will be easier for them to schedule.</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25</a:t>
            </a:fld>
            <a:endParaRPr lang="en-US"/>
          </a:p>
        </p:txBody>
      </p:sp>
    </p:spTree>
    <p:extLst>
      <p:ext uri="{BB962C8B-B14F-4D97-AF65-F5344CB8AC3E}">
        <p14:creationId xmlns:p14="http://schemas.microsoft.com/office/powerpoint/2010/main" val="2184720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Panels are the equivalent to</a:t>
            </a:r>
            <a:r>
              <a:rPr lang="en-US" baseline="0" dirty="0" smtClean="0"/>
              <a:t> sessions at a conference.</a:t>
            </a:r>
          </a:p>
          <a:p>
            <a:pPr marL="174708" indent="-174708">
              <a:buFont typeface="Arial" panose="020B0604020202020204" pitchFamily="34" charset="0"/>
              <a:buChar char="•"/>
            </a:pPr>
            <a:r>
              <a:rPr lang="en-US" baseline="0" dirty="0" smtClean="0"/>
              <a:t>They range in topics from cosplay to various fandoms, to guest Q&amp;As</a:t>
            </a:r>
          </a:p>
          <a:p>
            <a:pPr marL="174708" indent="-174708">
              <a:buFont typeface="Arial" panose="020B0604020202020204" pitchFamily="34" charset="0"/>
              <a:buChar char="•"/>
            </a:pPr>
            <a:r>
              <a:rPr lang="en-US" baseline="0" dirty="0" smtClean="0"/>
              <a:t>Panels are what most people will be spending their time doing at a comic con.</a:t>
            </a:r>
            <a:endParaRPr lang="en-US" dirty="0" smtClean="0"/>
          </a:p>
          <a:p>
            <a:pPr marL="174708" indent="-174708">
              <a:buFont typeface="Arial" panose="020B0604020202020204" pitchFamily="34" charset="0"/>
              <a:buChar char="•"/>
            </a:pPr>
            <a:r>
              <a:rPr lang="en-US" dirty="0" smtClean="0"/>
              <a:t>I have a lot of very</a:t>
            </a:r>
            <a:r>
              <a:rPr lang="en-US" baseline="0" dirty="0" smtClean="0"/>
              <a:t> talented nerdy friends so I asked them if they would host panels for me at </a:t>
            </a:r>
            <a:r>
              <a:rPr lang="en-US" baseline="0" dirty="0" err="1" smtClean="0"/>
              <a:t>Bibliocon</a:t>
            </a:r>
            <a:r>
              <a:rPr lang="en-US" baseline="0" dirty="0" smtClean="0"/>
              <a:t>.</a:t>
            </a:r>
            <a:endParaRPr lang="en-US" dirty="0" smtClean="0"/>
          </a:p>
          <a:p>
            <a:pPr marL="174708" indent="-174708">
              <a:buFont typeface="Arial" panose="020B0604020202020204" pitchFamily="34" charset="0"/>
              <a:buChar char="•"/>
            </a:pPr>
            <a:r>
              <a:rPr lang="en-US" dirty="0" smtClean="0"/>
              <a:t>Asked</a:t>
            </a:r>
            <a:r>
              <a:rPr lang="en-US" baseline="0" dirty="0" smtClean="0"/>
              <a:t> is in quotations because I didn’t really ask… I voluntold. Thankfully they were all willing.</a:t>
            </a:r>
          </a:p>
          <a:p>
            <a:pPr marL="174708" indent="-174708">
              <a:buFont typeface="Arial" panose="020B0604020202020204" pitchFamily="34" charset="0"/>
              <a:buChar char="•"/>
            </a:pPr>
            <a:r>
              <a:rPr lang="en-US" baseline="0" dirty="0" smtClean="0"/>
              <a:t>If you don’t have a bunch of talented nerdy friends to exploit you can always put a call out through social media asking for panel submissions.</a:t>
            </a:r>
          </a:p>
          <a:p>
            <a:pPr marL="640594" lvl="1" indent="-174708">
              <a:buFont typeface="Arial" panose="020B0604020202020204" pitchFamily="34" charset="0"/>
              <a:buChar char="•"/>
            </a:pPr>
            <a:r>
              <a:rPr lang="en-US" baseline="0" dirty="0" smtClean="0"/>
              <a:t>This is what most conventions do.</a:t>
            </a:r>
          </a:p>
          <a:p>
            <a:pPr marL="640594" lvl="1" indent="-174708">
              <a:buFont typeface="Arial" panose="020B0604020202020204" pitchFamily="34" charset="0"/>
              <a:buChar char="•"/>
            </a:pPr>
            <a:r>
              <a:rPr lang="en-US" baseline="0" dirty="0" smtClean="0"/>
              <a:t>They will have a form on their websites and ask people to submit their panel suggestions</a:t>
            </a:r>
          </a:p>
          <a:p>
            <a:pPr marL="174708" indent="-174708">
              <a:buFont typeface="Arial" panose="020B0604020202020204" pitchFamily="34" charset="0"/>
              <a:buChar char="•"/>
            </a:pPr>
            <a:r>
              <a:rPr lang="en-US" baseline="0" dirty="0" smtClean="0"/>
              <a:t>You could also ask your colleagues if they would be willing to do a panel, </a:t>
            </a:r>
          </a:p>
          <a:p>
            <a:pPr marL="174708" indent="-174708">
              <a:buFont typeface="Arial" panose="020B0604020202020204" pitchFamily="34" charset="0"/>
              <a:buChar char="•"/>
            </a:pPr>
            <a:r>
              <a:rPr lang="en-US" baseline="0" dirty="0" smtClean="0"/>
              <a:t>or if you have an anime club they may want to do a panel or volunteer in some other way.</a:t>
            </a:r>
          </a:p>
          <a:p>
            <a:pPr marL="640594" lvl="1" indent="-174708">
              <a:buFont typeface="Arial" panose="020B0604020202020204" pitchFamily="34" charset="0"/>
              <a:buChar char="•"/>
            </a:pPr>
            <a:r>
              <a:rPr lang="en-US" baseline="0" dirty="0" smtClean="0"/>
              <a:t>Our anime club at JMCPL hosted a panel where they dressed up as characters from an anime, then had a Q&amp;A where they answered questions in character.</a:t>
            </a:r>
          </a:p>
          <a:p>
            <a:pPr marL="640594" lvl="1" indent="-174708">
              <a:buFont typeface="Arial" panose="020B0604020202020204" pitchFamily="34" charset="0"/>
              <a:buChar char="•"/>
            </a:pPr>
            <a:r>
              <a:rPr lang="en-US" baseline="0" dirty="0" smtClean="0"/>
              <a:t>We had a few new anime club members after </a:t>
            </a:r>
            <a:r>
              <a:rPr lang="en-US" baseline="0" dirty="0" err="1" smtClean="0"/>
              <a:t>Bibliocon</a:t>
            </a:r>
            <a:r>
              <a:rPr lang="en-US" baseline="0" dirty="0" smtClean="0"/>
              <a:t> which was pretty cool!</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26</a:t>
            </a:fld>
            <a:endParaRPr lang="en-US"/>
          </a:p>
        </p:txBody>
      </p:sp>
    </p:spTree>
    <p:extLst>
      <p:ext uri="{BB962C8B-B14F-4D97-AF65-F5344CB8AC3E}">
        <p14:creationId xmlns:p14="http://schemas.microsoft.com/office/powerpoint/2010/main" val="2810272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I</a:t>
            </a:r>
            <a:r>
              <a:rPr lang="en-US" baseline="0" dirty="0" smtClean="0"/>
              <a:t> did all the graphic design for </a:t>
            </a:r>
            <a:r>
              <a:rPr lang="en-US" baseline="0" dirty="0" err="1" smtClean="0"/>
              <a:t>Bibliocon</a:t>
            </a:r>
            <a:r>
              <a:rPr lang="en-US" baseline="0" dirty="0" smtClean="0"/>
              <a:t>. I designed all the posters, the program, and the logo using Photoshop and Microsoft Publisher and </a:t>
            </a:r>
            <a:r>
              <a:rPr lang="en-US" baseline="0" dirty="0" err="1" smtClean="0"/>
              <a:t>Powerpoint</a:t>
            </a:r>
            <a:endParaRPr lang="en-US" dirty="0" smtClean="0"/>
          </a:p>
          <a:p>
            <a:pPr marL="174708" indent="-174708">
              <a:buFont typeface="Arial" panose="020B0604020202020204" pitchFamily="34" charset="0"/>
              <a:buChar char="•"/>
            </a:pPr>
            <a:r>
              <a:rPr lang="en-US" dirty="0" smtClean="0"/>
              <a:t>See the similarities in my power point presentation</a:t>
            </a:r>
            <a:r>
              <a:rPr lang="en-US" baseline="0" dirty="0" smtClean="0"/>
              <a:t> and my </a:t>
            </a:r>
            <a:r>
              <a:rPr lang="en-US" baseline="0" dirty="0" err="1" smtClean="0"/>
              <a:t>Bibliocon</a:t>
            </a:r>
            <a:r>
              <a:rPr lang="en-US" baseline="0" dirty="0" smtClean="0"/>
              <a:t> poster??</a:t>
            </a:r>
          </a:p>
          <a:p>
            <a:pPr marL="174708" indent="-174708" defTabSz="931774">
              <a:buFont typeface="Arial" panose="020B0604020202020204" pitchFamily="34" charset="0"/>
              <a:buChar char="•"/>
              <a:defRPr/>
            </a:pPr>
            <a:r>
              <a:rPr lang="en-US" baseline="0" dirty="0" smtClean="0"/>
              <a:t>I chose to go with this theme because it matches the </a:t>
            </a:r>
            <a:r>
              <a:rPr lang="en-US" baseline="0" dirty="0" err="1" smtClean="0"/>
              <a:t>colours</a:t>
            </a:r>
            <a:r>
              <a:rPr lang="en-US" baseline="0" dirty="0" smtClean="0"/>
              <a:t> of our library logo</a:t>
            </a:r>
          </a:p>
          <a:p>
            <a:pPr marL="174708" indent="-174708" defTabSz="931774">
              <a:buFont typeface="Arial" panose="020B0604020202020204" pitchFamily="34" charset="0"/>
              <a:buChar char="•"/>
              <a:defRPr/>
            </a:pPr>
            <a:r>
              <a:rPr lang="en-US" baseline="0" dirty="0" smtClean="0"/>
              <a:t>The </a:t>
            </a:r>
            <a:r>
              <a:rPr lang="en-US" baseline="0" dirty="0" err="1" smtClean="0"/>
              <a:t>Bibliocon</a:t>
            </a:r>
            <a:r>
              <a:rPr lang="en-US" baseline="0" dirty="0" smtClean="0"/>
              <a:t> logo was just a clipart of a book with a special font I downloaded from dafont.com</a:t>
            </a:r>
          </a:p>
          <a:p>
            <a:pPr marL="640594" lvl="1" indent="-174708">
              <a:buFont typeface="Arial" panose="020B0604020202020204" pitchFamily="34" charset="0"/>
              <a:buChar char="•"/>
            </a:pPr>
            <a:r>
              <a:rPr lang="en-US" baseline="0" dirty="0" smtClean="0"/>
              <a:t>If you don’t have Photoshop you an use a free online version called pixlr.com</a:t>
            </a:r>
          </a:p>
          <a:p>
            <a:pPr marL="174708" indent="-174708">
              <a:buFont typeface="Arial" panose="020B0604020202020204" pitchFamily="34" charset="0"/>
              <a:buChar char="•"/>
            </a:pPr>
            <a:r>
              <a:rPr lang="en-US" baseline="0" dirty="0" smtClean="0"/>
              <a:t>We didn’t want to spend any money on buying </a:t>
            </a:r>
            <a:r>
              <a:rPr lang="en-US" baseline="0" dirty="0" err="1" smtClean="0"/>
              <a:t>schwag</a:t>
            </a:r>
            <a:r>
              <a:rPr lang="en-US" baseline="0" dirty="0" smtClean="0"/>
              <a:t> to give away to attendees in case our attendance was low,\</a:t>
            </a:r>
          </a:p>
          <a:p>
            <a:pPr marL="174708" indent="-174708">
              <a:buFont typeface="Arial" panose="020B0604020202020204" pitchFamily="34" charset="0"/>
              <a:buChar char="•"/>
            </a:pPr>
            <a:r>
              <a:rPr lang="en-US" baseline="0" dirty="0" smtClean="0"/>
              <a:t>So we made mini </a:t>
            </a:r>
            <a:r>
              <a:rPr lang="en-US" baseline="0" dirty="0" err="1" smtClean="0"/>
              <a:t>Bibliocon</a:t>
            </a:r>
            <a:r>
              <a:rPr lang="en-US" baseline="0" dirty="0" smtClean="0"/>
              <a:t> buttons using the button maker we got for our programs department. We spent a lot of time making them, so next time we need to decide if saving the time is worth spending a little bit of money getting buttons or other </a:t>
            </a:r>
            <a:r>
              <a:rPr lang="en-US" baseline="0" dirty="0" err="1" smtClean="0"/>
              <a:t>schwag</a:t>
            </a:r>
            <a:r>
              <a:rPr lang="en-US" baseline="0" dirty="0" smtClean="0"/>
              <a:t> made.</a:t>
            </a:r>
          </a:p>
          <a:p>
            <a:pPr marL="174708" indent="-174708">
              <a:buFont typeface="Arial" panose="020B0604020202020204" pitchFamily="34" charset="0"/>
              <a:buChar char="•"/>
            </a:pPr>
            <a:r>
              <a:rPr lang="en-US" baseline="0" dirty="0" smtClean="0"/>
              <a:t>We did all our own marketing as well. We printed posters and put them up around town, especially at the businesses who donated prizes.</a:t>
            </a:r>
          </a:p>
          <a:p>
            <a:pPr marL="174708" indent="-174708">
              <a:buFont typeface="Arial" panose="020B0604020202020204" pitchFamily="34" charset="0"/>
              <a:buChar char="•"/>
            </a:pPr>
            <a:r>
              <a:rPr lang="en-US" baseline="0" dirty="0" smtClean="0"/>
              <a:t>And we also created a Facebook event and shared it on various geeky </a:t>
            </a:r>
            <a:r>
              <a:rPr lang="en-US" baseline="0" dirty="0" err="1" smtClean="0"/>
              <a:t>facebook</a:t>
            </a:r>
            <a:r>
              <a:rPr lang="en-US" baseline="0" dirty="0" smtClean="0"/>
              <a:t> groups.</a:t>
            </a:r>
          </a:p>
          <a:p>
            <a:pPr marL="174708" indent="-174708">
              <a:buFont typeface="Arial" panose="020B0604020202020204" pitchFamily="34" charset="0"/>
              <a:buChar char="•"/>
            </a:pPr>
            <a:r>
              <a:rPr lang="en-US" baseline="0" dirty="0" smtClean="0"/>
              <a:t>The Facebook groups I shared to mostly were:</a:t>
            </a:r>
          </a:p>
          <a:p>
            <a:pPr marL="640594" lvl="1" indent="-174708">
              <a:buFont typeface="Arial" panose="020B0604020202020204" pitchFamily="34" charset="0"/>
              <a:buChar char="•"/>
            </a:pPr>
            <a:r>
              <a:rPr lang="en-US" baseline="0" dirty="0" smtClean="0"/>
              <a:t>Geeks of Prince Albert and Area</a:t>
            </a:r>
          </a:p>
          <a:p>
            <a:pPr marL="640594" lvl="1" indent="-174708">
              <a:buFont typeface="Arial" panose="020B0604020202020204" pitchFamily="34" charset="0"/>
              <a:buChar char="•"/>
            </a:pPr>
            <a:r>
              <a:rPr lang="en-US" baseline="0" dirty="0" smtClean="0"/>
              <a:t>Rusty Owl Steampunk Society</a:t>
            </a:r>
          </a:p>
          <a:p>
            <a:pPr marL="640594" lvl="1" indent="-174708">
              <a:buFont typeface="Arial" panose="020B0604020202020204" pitchFamily="34" charset="0"/>
              <a:buChar char="•"/>
            </a:pPr>
            <a:r>
              <a:rPr lang="en-US" baseline="0" dirty="0" smtClean="0"/>
              <a:t>City of Bridges Steampunk Society</a:t>
            </a:r>
          </a:p>
          <a:p>
            <a:pPr marL="640594" lvl="1" indent="-174708">
              <a:buFont typeface="Arial" panose="020B0604020202020204" pitchFamily="34" charset="0"/>
              <a:buChar char="•"/>
            </a:pPr>
            <a:r>
              <a:rPr lang="en-US" baseline="0" dirty="0" smtClean="0"/>
              <a:t>Saskatoon and Area Cosplayers</a:t>
            </a:r>
          </a:p>
          <a:p>
            <a:pPr marL="640594" lvl="1" indent="-174708">
              <a:buFont typeface="Arial" panose="020B0604020202020204" pitchFamily="34" charset="0"/>
              <a:buChar char="•"/>
            </a:pPr>
            <a:r>
              <a:rPr lang="en-US" baseline="0" dirty="0" err="1" smtClean="0"/>
              <a:t>Ganbatte</a:t>
            </a:r>
            <a:r>
              <a:rPr lang="en-US" baseline="0" dirty="0" smtClean="0"/>
              <a:t> Con Community Group</a:t>
            </a:r>
          </a:p>
          <a:p>
            <a:pPr marL="174708" indent="-174708">
              <a:buFont typeface="Arial" panose="020B0604020202020204" pitchFamily="34" charset="0"/>
              <a:buChar char="•"/>
            </a:pPr>
            <a:r>
              <a:rPr lang="en-US" baseline="0" dirty="0" smtClean="0"/>
              <a:t>If anyone is interested in looking at the poster, program, or buttons I brought some examples you can check out at the end of the presentation.</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27</a:t>
            </a:fld>
            <a:endParaRPr lang="en-US"/>
          </a:p>
        </p:txBody>
      </p:sp>
    </p:spTree>
    <p:extLst>
      <p:ext uri="{BB962C8B-B14F-4D97-AF65-F5344CB8AC3E}">
        <p14:creationId xmlns:p14="http://schemas.microsoft.com/office/powerpoint/2010/main" val="4229220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A lot of conventions have specific policies</a:t>
            </a:r>
            <a:r>
              <a:rPr lang="en-US" baseline="0" dirty="0" smtClean="0"/>
              <a:t> and codes of conduct regarding cosplay, consent, photography, etc.</a:t>
            </a:r>
          </a:p>
          <a:p>
            <a:pPr marL="174708" indent="-174708">
              <a:buFont typeface="Arial" panose="020B0604020202020204" pitchFamily="34" charset="0"/>
              <a:buChar char="•"/>
            </a:pPr>
            <a:r>
              <a:rPr lang="en-US" baseline="0" dirty="0" smtClean="0"/>
              <a:t>Our regular library policies don’t take into considerations cosplays and cosplay props so I looked at a lot of different policies from other conventions and created </a:t>
            </a:r>
            <a:r>
              <a:rPr lang="en-US" baseline="0" dirty="0" err="1" smtClean="0"/>
              <a:t>Bibliocon</a:t>
            </a:r>
            <a:r>
              <a:rPr lang="en-US" baseline="0" dirty="0" smtClean="0"/>
              <a:t> policies based on them.</a:t>
            </a:r>
          </a:p>
          <a:p>
            <a:pPr marL="174708" indent="-174708" defTabSz="931774">
              <a:buFont typeface="Arial" panose="020B0604020202020204" pitchFamily="34" charset="0"/>
              <a:buChar char="•"/>
              <a:defRPr/>
            </a:pPr>
            <a:r>
              <a:rPr lang="en-US" baseline="0" dirty="0" smtClean="0"/>
              <a:t>Having specific policies regarding cosplay and cosplay props is important because it allows you to ask someone to leave or change if you think their outfit is inappropriate or their prop is too dangerous.</a:t>
            </a:r>
            <a:endParaRPr lang="en-US" dirty="0" smtClean="0"/>
          </a:p>
          <a:p>
            <a:pPr marL="174708" indent="-174708">
              <a:buFont typeface="Arial" panose="020B0604020202020204" pitchFamily="34" charset="0"/>
              <a:buChar char="•"/>
            </a:pPr>
            <a:r>
              <a:rPr lang="en-US" dirty="0" smtClean="0"/>
              <a:t>Next time we host </a:t>
            </a:r>
            <a:r>
              <a:rPr lang="en-US" dirty="0" err="1" smtClean="0"/>
              <a:t>Bibliocon</a:t>
            </a:r>
            <a:r>
              <a:rPr lang="en-US" dirty="0" smtClean="0"/>
              <a:t> I will include a more specific photography</a:t>
            </a:r>
            <a:r>
              <a:rPr lang="en-US" baseline="0" dirty="0" smtClean="0"/>
              <a:t> policy that says something a long the lines of “by attending this event you are agreeing to have your picture taken by official JMCPL staff and shared on JMCPL web presence. If you want to opt out of this please talk to the Circulation staff so they can give you a no-photos badge. Your picture may still be taken and shared but we will blur out your face.”</a:t>
            </a:r>
          </a:p>
        </p:txBody>
      </p:sp>
      <p:sp>
        <p:nvSpPr>
          <p:cNvPr id="4" name="Slide Number Placeholder 3"/>
          <p:cNvSpPr>
            <a:spLocks noGrp="1"/>
          </p:cNvSpPr>
          <p:nvPr>
            <p:ph type="sldNum" sz="quarter" idx="10"/>
          </p:nvPr>
        </p:nvSpPr>
        <p:spPr/>
        <p:txBody>
          <a:bodyPr/>
          <a:lstStyle/>
          <a:p>
            <a:fld id="{E64F2234-E746-4431-95C5-ED14A0D55840}" type="slidenum">
              <a:rPr lang="en-US" smtClean="0"/>
              <a:t>28</a:t>
            </a:fld>
            <a:endParaRPr lang="en-US"/>
          </a:p>
        </p:txBody>
      </p:sp>
    </p:spTree>
    <p:extLst>
      <p:ext uri="{BB962C8B-B14F-4D97-AF65-F5344CB8AC3E}">
        <p14:creationId xmlns:p14="http://schemas.microsoft.com/office/powerpoint/2010/main" val="1574881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29</a:t>
            </a:fld>
            <a:endParaRPr lang="en-US"/>
          </a:p>
        </p:txBody>
      </p:sp>
    </p:spTree>
    <p:extLst>
      <p:ext uri="{BB962C8B-B14F-4D97-AF65-F5344CB8AC3E}">
        <p14:creationId xmlns:p14="http://schemas.microsoft.com/office/powerpoint/2010/main" val="12121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3</a:t>
            </a:fld>
            <a:endParaRPr lang="en-US"/>
          </a:p>
        </p:txBody>
      </p:sp>
    </p:spTree>
    <p:extLst>
      <p:ext uri="{BB962C8B-B14F-4D97-AF65-F5344CB8AC3E}">
        <p14:creationId xmlns:p14="http://schemas.microsoft.com/office/powerpoint/2010/main" val="1795151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Before getting into the results I wanted to share some of the photos we got that day. </a:t>
            </a:r>
          </a:p>
          <a:p>
            <a:pPr marL="174708" lvl="1" indent="-174708" defTabSz="931774">
              <a:buFont typeface="Arial" panose="020B0604020202020204" pitchFamily="34" charset="0"/>
              <a:buChar char="•"/>
              <a:defRPr/>
            </a:pPr>
            <a:r>
              <a:rPr lang="en-US" sz="2000" dirty="0"/>
              <a:t>A reporter from the local newspaper came and wrote up an article about the event and m</a:t>
            </a:r>
            <a:r>
              <a:rPr lang="en-US" dirty="0" smtClean="0"/>
              <a:t>ost of these photos were actually taken by the that him. He graciously granted us permission to post them on our website.</a:t>
            </a:r>
          </a:p>
          <a:p>
            <a:pPr marL="174708" lvl="1" indent="-174708" defTabSz="931774">
              <a:buFont typeface="Arial" panose="020B0604020202020204" pitchFamily="34" charset="0"/>
              <a:buChar char="•"/>
              <a:defRPr/>
            </a:pPr>
            <a:r>
              <a:rPr lang="en-US" baseline="0" dirty="0" smtClean="0"/>
              <a:t>On </a:t>
            </a:r>
            <a:r>
              <a:rPr lang="en-US" baseline="0" dirty="0" smtClean="0"/>
              <a:t>this slide I have a few pictures of some of the cosplayers who came to </a:t>
            </a:r>
            <a:r>
              <a:rPr lang="en-US" baseline="0" dirty="0" err="1" smtClean="0"/>
              <a:t>Bibliocon</a:t>
            </a:r>
            <a:endParaRPr lang="en-US" baseline="0" dirty="0" smtClean="0"/>
          </a:p>
        </p:txBody>
      </p:sp>
      <p:sp>
        <p:nvSpPr>
          <p:cNvPr id="4" name="Slide Number Placeholder 3"/>
          <p:cNvSpPr>
            <a:spLocks noGrp="1"/>
          </p:cNvSpPr>
          <p:nvPr>
            <p:ph type="sldNum" sz="quarter" idx="10"/>
          </p:nvPr>
        </p:nvSpPr>
        <p:spPr/>
        <p:txBody>
          <a:bodyPr/>
          <a:lstStyle/>
          <a:p>
            <a:fld id="{E64F2234-E746-4431-95C5-ED14A0D55840}" type="slidenum">
              <a:rPr lang="en-US" smtClean="0"/>
              <a:t>30</a:t>
            </a:fld>
            <a:endParaRPr lang="en-US"/>
          </a:p>
        </p:txBody>
      </p:sp>
    </p:spTree>
    <p:extLst>
      <p:ext uri="{BB962C8B-B14F-4D97-AF65-F5344CB8AC3E}">
        <p14:creationId xmlns:p14="http://schemas.microsoft.com/office/powerpoint/2010/main" val="2712984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On this slide you can see one of</a:t>
            </a:r>
            <a:r>
              <a:rPr lang="en-US" baseline="0" dirty="0" smtClean="0"/>
              <a:t> our guests – Ross May – at the top there with his comic books. He is the one I found in the newspaper.</a:t>
            </a:r>
          </a:p>
          <a:p>
            <a:pPr marL="174708" indent="-174708">
              <a:buFont typeface="Arial" panose="020B0604020202020204" pitchFamily="34" charset="0"/>
              <a:buChar char="•"/>
            </a:pPr>
            <a:r>
              <a:rPr lang="en-US" baseline="0" dirty="0" smtClean="0"/>
              <a:t>Also on the left there is one of our panelists talking about Steampunk.</a:t>
            </a:r>
          </a:p>
          <a:p>
            <a:pPr marL="174708" indent="-174708">
              <a:buFont typeface="Arial" panose="020B0604020202020204" pitchFamily="34" charset="0"/>
              <a:buChar char="•"/>
            </a:pPr>
            <a:r>
              <a:rPr lang="en-US" baseline="0" dirty="0" smtClean="0"/>
              <a:t>And then at the bottom are a couple more cosplayers who entered our cosplay contest.</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31</a:t>
            </a:fld>
            <a:endParaRPr lang="en-US"/>
          </a:p>
        </p:txBody>
      </p:sp>
    </p:spTree>
    <p:extLst>
      <p:ext uri="{BB962C8B-B14F-4D97-AF65-F5344CB8AC3E}">
        <p14:creationId xmlns:p14="http://schemas.microsoft.com/office/powerpoint/2010/main" val="931782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top right photo there is one of me and those talented nerdy</a:t>
            </a:r>
            <a:r>
              <a:rPr lang="en-US" baseline="0" dirty="0" smtClean="0"/>
              <a:t> friends I mentioned.</a:t>
            </a:r>
          </a:p>
          <a:p>
            <a:pPr marL="174708" indent="-174708">
              <a:buFont typeface="Arial" panose="020B0604020202020204" pitchFamily="34" charset="0"/>
              <a:buChar char="•"/>
            </a:pPr>
            <a:r>
              <a:rPr lang="en-US" baseline="0" dirty="0" smtClean="0"/>
              <a:t>Then the two bottom  photos are a couple of the local sci-fi fantasy authors we brought in. Trent Gillespie and C.D. </a:t>
            </a:r>
            <a:r>
              <a:rPr lang="en-US" baseline="0" dirty="0" err="1" smtClean="0"/>
              <a:t>Breadner</a:t>
            </a:r>
            <a:r>
              <a:rPr lang="en-US" baseline="0" dirty="0" smtClean="0"/>
              <a:t> – Also members of the Meghan’s Talented Nerdy Friend Crew.</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32</a:t>
            </a:fld>
            <a:endParaRPr lang="en-US"/>
          </a:p>
        </p:txBody>
      </p:sp>
    </p:spTree>
    <p:extLst>
      <p:ext uri="{BB962C8B-B14F-4D97-AF65-F5344CB8AC3E}">
        <p14:creationId xmlns:p14="http://schemas.microsoft.com/office/powerpoint/2010/main" val="3537905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This slide</a:t>
            </a:r>
            <a:r>
              <a:rPr lang="en-US" baseline="0" dirty="0" smtClean="0"/>
              <a:t> has some pictures of</a:t>
            </a:r>
            <a:r>
              <a:rPr lang="en-US" dirty="0" smtClean="0"/>
              <a:t> the displays</a:t>
            </a:r>
            <a:r>
              <a:rPr lang="en-US" baseline="0" dirty="0" smtClean="0"/>
              <a:t> I set up for the day.</a:t>
            </a:r>
          </a:p>
          <a:p>
            <a:pPr marL="174708" indent="-174708">
              <a:buFont typeface="Arial" panose="020B0604020202020204" pitchFamily="34" charset="0"/>
              <a:buChar char="•"/>
            </a:pPr>
            <a:r>
              <a:rPr lang="en-US" baseline="0" dirty="0" smtClean="0"/>
              <a:t>I was pretty proud of the displays, I have to say. We kept them up for about a month after </a:t>
            </a:r>
            <a:r>
              <a:rPr lang="en-US" baseline="0" dirty="0" err="1" smtClean="0"/>
              <a:t>Bibliocon</a:t>
            </a:r>
            <a:r>
              <a:rPr lang="en-US" baseline="0" dirty="0" smtClean="0"/>
              <a:t> was over.</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33</a:t>
            </a:fld>
            <a:endParaRPr lang="en-US"/>
          </a:p>
        </p:txBody>
      </p:sp>
    </p:spTree>
    <p:extLst>
      <p:ext uri="{BB962C8B-B14F-4D97-AF65-F5344CB8AC3E}">
        <p14:creationId xmlns:p14="http://schemas.microsoft.com/office/powerpoint/2010/main" val="1192121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And here we have a couple pictures of the fan art contest display </a:t>
            </a:r>
          </a:p>
          <a:p>
            <a:pPr marL="174708" indent="-174708">
              <a:buFont typeface="Arial" panose="020B0604020202020204" pitchFamily="34" charset="0"/>
              <a:buChar char="•"/>
            </a:pPr>
            <a:r>
              <a:rPr lang="en-US" dirty="0" smtClean="0"/>
              <a:t>And a couple pictures</a:t>
            </a:r>
            <a:r>
              <a:rPr lang="en-US" baseline="0" dirty="0" smtClean="0"/>
              <a:t> of the</a:t>
            </a:r>
            <a:r>
              <a:rPr lang="en-US" dirty="0" smtClean="0"/>
              <a:t> staff</a:t>
            </a:r>
            <a:r>
              <a:rPr lang="en-US" baseline="0" dirty="0" smtClean="0"/>
              <a:t> who got in on the spirit of things and dressed in their nerdiest attire!</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34</a:t>
            </a:fld>
            <a:endParaRPr lang="en-US"/>
          </a:p>
        </p:txBody>
      </p:sp>
    </p:spTree>
    <p:extLst>
      <p:ext uri="{BB962C8B-B14F-4D97-AF65-F5344CB8AC3E}">
        <p14:creationId xmlns:p14="http://schemas.microsoft.com/office/powerpoint/2010/main" val="2220565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Remember the last time</a:t>
            </a:r>
            <a:r>
              <a:rPr lang="en-US" baseline="0" dirty="0" smtClean="0"/>
              <a:t> I talked about statistics? Here are the statistical results of our event.</a:t>
            </a:r>
          </a:p>
          <a:p>
            <a:pPr marL="174708" indent="-174708">
              <a:buFont typeface="Arial" panose="020B0604020202020204" pitchFamily="34" charset="0"/>
              <a:buChar char="•"/>
            </a:pPr>
            <a:r>
              <a:rPr lang="en-US" dirty="0" smtClean="0"/>
              <a:t>Our</a:t>
            </a:r>
            <a:r>
              <a:rPr lang="en-US" baseline="0" dirty="0" smtClean="0"/>
              <a:t> foot traffic increased by 460 more gate counts than an average Saturday with a program scheduled. </a:t>
            </a:r>
          </a:p>
          <a:p>
            <a:pPr marL="640594" lvl="1" indent="-174708">
              <a:buFont typeface="Arial" panose="020B0604020202020204" pitchFamily="34" charset="0"/>
              <a:buChar char="•"/>
            </a:pPr>
            <a:r>
              <a:rPr lang="en-US" baseline="0" dirty="0" smtClean="0"/>
              <a:t>Probably would have been more if we could have used more of the upstairs space.</a:t>
            </a:r>
          </a:p>
          <a:p>
            <a:pPr marL="174708" indent="-174708">
              <a:buFont typeface="Arial" panose="020B0604020202020204" pitchFamily="34" charset="0"/>
              <a:buChar char="•"/>
            </a:pPr>
            <a:r>
              <a:rPr lang="en-US" baseline="0" dirty="0" smtClean="0"/>
              <a:t>We encouraged attendees to show their library card at the circulation desk in order to get their mini </a:t>
            </a:r>
            <a:r>
              <a:rPr lang="en-US" baseline="0" dirty="0" err="1" smtClean="0"/>
              <a:t>Bibliocon</a:t>
            </a:r>
            <a:r>
              <a:rPr lang="en-US" baseline="0" dirty="0" smtClean="0"/>
              <a:t> button and if they didn’t have one we signed them up for one. </a:t>
            </a:r>
          </a:p>
          <a:p>
            <a:pPr marL="174708" indent="-174708">
              <a:buFont typeface="Arial" panose="020B0604020202020204" pitchFamily="34" charset="0"/>
              <a:buChar char="•"/>
            </a:pPr>
            <a:r>
              <a:rPr lang="en-US" baseline="0" dirty="0" smtClean="0"/>
              <a:t>As a result we had 19 new patron registrations on that day. On average I would say we only get 3 to 4 new patron registrations a day so to get 19 in one day was pretty exciting.</a:t>
            </a:r>
          </a:p>
          <a:p>
            <a:pPr marL="174708" indent="-174708">
              <a:buFont typeface="Arial" panose="020B0604020202020204" pitchFamily="34" charset="0"/>
              <a:buChar char="•"/>
            </a:pPr>
            <a:r>
              <a:rPr lang="en-US" baseline="0" dirty="0" smtClean="0"/>
              <a:t>We gave out 50 of the mini buttons, and I would estimate that we had around 60-80 people actually attend.</a:t>
            </a:r>
          </a:p>
          <a:p>
            <a:pPr marL="174708" indent="-174708">
              <a:buFont typeface="Arial" panose="020B0604020202020204" pitchFamily="34" charset="0"/>
              <a:buChar char="•"/>
            </a:pPr>
            <a:r>
              <a:rPr lang="en-US" baseline="0" dirty="0" smtClean="0"/>
              <a:t>I was really pleased with the turn out. I planned for a lot of people to attend, but didn’t actually think we would have </a:t>
            </a:r>
            <a:r>
              <a:rPr lang="en-US" b="1" baseline="0" dirty="0" smtClean="0"/>
              <a:t>that</a:t>
            </a:r>
            <a:r>
              <a:rPr lang="en-US" baseline="0" dirty="0" smtClean="0"/>
              <a:t> many people show up!</a:t>
            </a:r>
          </a:p>
          <a:p>
            <a:pPr marL="174708" indent="-174708">
              <a:buFont typeface="Arial" panose="020B0604020202020204" pitchFamily="34" charset="0"/>
              <a:buChar char="•"/>
            </a:pPr>
            <a:r>
              <a:rPr lang="en-US" baseline="0" dirty="0" smtClean="0"/>
              <a:t>As far as circulation stats for the highlighted collections go… Well, I was a little disappointed. Our graphic novel circulation didn’t increase at all, but our video game circs did by a little. Nothing to write home about.</a:t>
            </a:r>
          </a:p>
          <a:p>
            <a:pPr marL="640594" lvl="1" indent="-174708">
              <a:buFont typeface="Arial" panose="020B0604020202020204" pitchFamily="34" charset="0"/>
              <a:buChar char="•"/>
            </a:pPr>
            <a:r>
              <a:rPr lang="en-US" baseline="0" dirty="0" smtClean="0"/>
              <a:t>I feel that the reason this was is because attendees weren’t upstairs much and that’s where my beautiful book displays were.</a:t>
            </a:r>
          </a:p>
          <a:p>
            <a:pPr marL="640594" lvl="1" indent="-174708">
              <a:buFont typeface="Arial" panose="020B0604020202020204" pitchFamily="34" charset="0"/>
              <a:buChar char="•"/>
            </a:pPr>
            <a:r>
              <a:rPr lang="en-US" baseline="0" dirty="0" smtClean="0"/>
              <a:t>If we were able to utilize our upstairs space during the event I feel our </a:t>
            </a:r>
            <a:r>
              <a:rPr lang="en-US" baseline="0" dirty="0" err="1" smtClean="0"/>
              <a:t>circ</a:t>
            </a:r>
            <a:r>
              <a:rPr lang="en-US" baseline="0" dirty="0" smtClean="0"/>
              <a:t> stats would have been a lot better because people would have been more exposed to the material.</a:t>
            </a:r>
          </a:p>
        </p:txBody>
      </p:sp>
      <p:sp>
        <p:nvSpPr>
          <p:cNvPr id="4" name="Slide Number Placeholder 3"/>
          <p:cNvSpPr>
            <a:spLocks noGrp="1"/>
          </p:cNvSpPr>
          <p:nvPr>
            <p:ph type="sldNum" sz="quarter" idx="10"/>
          </p:nvPr>
        </p:nvSpPr>
        <p:spPr/>
        <p:txBody>
          <a:bodyPr/>
          <a:lstStyle/>
          <a:p>
            <a:fld id="{E64F2234-E746-4431-95C5-ED14A0D55840}" type="slidenum">
              <a:rPr lang="en-US" smtClean="0"/>
              <a:t>35</a:t>
            </a:fld>
            <a:endParaRPr lang="en-US"/>
          </a:p>
        </p:txBody>
      </p:sp>
    </p:spTree>
    <p:extLst>
      <p:ext uri="{BB962C8B-B14F-4D97-AF65-F5344CB8AC3E}">
        <p14:creationId xmlns:p14="http://schemas.microsoft.com/office/powerpoint/2010/main" val="471666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After the event was</a:t>
            </a:r>
            <a:r>
              <a:rPr lang="en-US" baseline="0" dirty="0" smtClean="0"/>
              <a:t> over I created a feedback survey and shared it on social media and on our website.</a:t>
            </a:r>
          </a:p>
          <a:p>
            <a:pPr marL="174708" indent="-174708">
              <a:buFont typeface="Arial" panose="020B0604020202020204" pitchFamily="34" charset="0"/>
              <a:buChar char="•"/>
            </a:pPr>
            <a:r>
              <a:rPr lang="en-US" baseline="0" dirty="0" smtClean="0"/>
              <a:t>On the survey I asked basic questions such as which panel they enjoyed the most, what could be improved upon for next time and whether people wanted a pre registration option.</a:t>
            </a:r>
          </a:p>
          <a:p>
            <a:pPr marL="174708" indent="-174708">
              <a:buFont typeface="Arial" panose="020B0604020202020204" pitchFamily="34" charset="0"/>
              <a:buChar char="•"/>
            </a:pPr>
            <a:r>
              <a:rPr lang="en-US" baseline="0" dirty="0" smtClean="0"/>
              <a:t>Most people suggested October for next time because it was close to </a:t>
            </a:r>
            <a:r>
              <a:rPr lang="en-US" baseline="0" dirty="0" err="1" smtClean="0"/>
              <a:t>halloween</a:t>
            </a:r>
            <a:r>
              <a:rPr lang="en-US" baseline="0" dirty="0" smtClean="0"/>
              <a:t> and that would encourage more people to dress up.</a:t>
            </a:r>
          </a:p>
          <a:p>
            <a:pPr marL="174708" indent="-174708">
              <a:buFont typeface="Arial" panose="020B0604020202020204" pitchFamily="34" charset="0"/>
              <a:buChar char="•"/>
            </a:pPr>
            <a:r>
              <a:rPr lang="en-US" baseline="0" dirty="0" smtClean="0"/>
              <a:t>For the pre-registration question most people didn’t care, but a lot said they would like a pre-register option. </a:t>
            </a:r>
          </a:p>
          <a:p>
            <a:pPr marL="640594" lvl="1" indent="-174708">
              <a:buFont typeface="Arial" panose="020B0604020202020204" pitchFamily="34" charset="0"/>
              <a:buChar char="•"/>
            </a:pPr>
            <a:r>
              <a:rPr lang="en-US" baseline="0" dirty="0" smtClean="0"/>
              <a:t>Having a pre-register would give us an idea of how much </a:t>
            </a:r>
            <a:r>
              <a:rPr lang="en-US" baseline="0" dirty="0" err="1" smtClean="0"/>
              <a:t>schwag</a:t>
            </a:r>
            <a:r>
              <a:rPr lang="en-US" baseline="0" dirty="0" smtClean="0"/>
              <a:t> to order and generally give us an idea of what to expect attendance wise.</a:t>
            </a:r>
          </a:p>
          <a:p>
            <a:pPr marL="174708" indent="-174708">
              <a:buFont typeface="Arial" panose="020B0604020202020204" pitchFamily="34" charset="0"/>
              <a:buChar char="•"/>
            </a:pPr>
            <a:r>
              <a:rPr lang="en-US" baseline="0" dirty="0" smtClean="0"/>
              <a:t>As for their </a:t>
            </a:r>
            <a:r>
              <a:rPr lang="en-US" baseline="0" dirty="0" err="1" smtClean="0"/>
              <a:t>favourite</a:t>
            </a:r>
            <a:r>
              <a:rPr lang="en-US" baseline="0" dirty="0" smtClean="0"/>
              <a:t> panels – most people said the cosplay contest was their </a:t>
            </a:r>
            <a:r>
              <a:rPr lang="en-US" baseline="0" dirty="0" err="1" smtClean="0"/>
              <a:t>favourite</a:t>
            </a:r>
            <a:r>
              <a:rPr lang="en-US" baseline="0" dirty="0" smtClean="0"/>
              <a:t>, but the Studio Ghibli film screenings were a close second </a:t>
            </a:r>
            <a:r>
              <a:rPr lang="en-US" baseline="0" dirty="0" err="1" smtClean="0"/>
              <a:t>favourite</a:t>
            </a:r>
            <a:r>
              <a:rPr lang="en-US" baseline="0" dirty="0" smtClean="0"/>
              <a:t>.</a:t>
            </a:r>
          </a:p>
          <a:p>
            <a:pPr marL="174708" indent="-174708">
              <a:buFont typeface="Arial" panose="020B0604020202020204" pitchFamily="34" charset="0"/>
              <a:buChar char="•"/>
            </a:pPr>
            <a:r>
              <a:rPr lang="en-US" baseline="0" dirty="0" smtClean="0"/>
              <a:t>We took what people said  from the “how can we improve next time” question and made a list of things we would do differently next time.</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36</a:t>
            </a:fld>
            <a:endParaRPr lang="en-US"/>
          </a:p>
        </p:txBody>
      </p:sp>
    </p:spTree>
    <p:extLst>
      <p:ext uri="{BB962C8B-B14F-4D97-AF65-F5344CB8AC3E}">
        <p14:creationId xmlns:p14="http://schemas.microsoft.com/office/powerpoint/2010/main" val="2453996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First thing we would do is</a:t>
            </a:r>
            <a:r>
              <a:rPr lang="en-US" baseline="0" dirty="0" smtClean="0"/>
              <a:t> find some kind of food vendor. </a:t>
            </a:r>
          </a:p>
          <a:p>
            <a:pPr marL="640594" lvl="1" indent="-174708">
              <a:buFont typeface="Arial" panose="020B0604020202020204" pitchFamily="34" charset="0"/>
              <a:buChar char="•"/>
            </a:pPr>
            <a:r>
              <a:rPr lang="en-US" baseline="0" dirty="0" smtClean="0"/>
              <a:t>We did try to find one for this event but all the food trucks and charity groups were already booked for that day. We’ll have to book earlier next time.</a:t>
            </a:r>
          </a:p>
          <a:p>
            <a:pPr marL="174708" indent="-174708">
              <a:buFont typeface="Arial" panose="020B0604020202020204" pitchFamily="34" charset="0"/>
              <a:buChar char="•"/>
            </a:pPr>
            <a:r>
              <a:rPr lang="en-US" baseline="0" dirty="0" smtClean="0"/>
              <a:t>As for the date, we would host the next </a:t>
            </a:r>
            <a:r>
              <a:rPr lang="en-US" baseline="0" dirty="0" err="1" smtClean="0"/>
              <a:t>Bibliocon</a:t>
            </a:r>
            <a:r>
              <a:rPr lang="en-US" baseline="0" dirty="0" smtClean="0"/>
              <a:t> in the fall, probably October, or possibly late September. That way we won’t conflict with other conventions, but we won’t have to work around graduations, summer holidays, and other events around the city.</a:t>
            </a:r>
          </a:p>
          <a:p>
            <a:pPr marL="174708" indent="-174708">
              <a:buFont typeface="Arial" panose="020B0604020202020204" pitchFamily="34" charset="0"/>
              <a:buChar char="•"/>
            </a:pPr>
            <a:r>
              <a:rPr lang="en-US" baseline="0" dirty="0" smtClean="0"/>
              <a:t>Next time I will ask for more help. There were only two of us planning the event and most of the planning fell to me, actually. On the actual day of the event I stole </a:t>
            </a:r>
            <a:r>
              <a:rPr lang="en-US" baseline="0" dirty="0" err="1" smtClean="0"/>
              <a:t>circ</a:t>
            </a:r>
            <a:r>
              <a:rPr lang="en-US" baseline="0" dirty="0" smtClean="0"/>
              <a:t> staff to help out with supervision and crowd control.</a:t>
            </a:r>
          </a:p>
          <a:p>
            <a:pPr marL="174708" indent="-174708">
              <a:buFont typeface="Arial" panose="020B0604020202020204" pitchFamily="34" charset="0"/>
              <a:buChar char="•"/>
            </a:pPr>
            <a:r>
              <a:rPr lang="en-US" baseline="0" dirty="0" smtClean="0"/>
              <a:t>Like I mentioned before, the local newspaper sent someone out to do an article about the event, but next time I would like to talk to the newspaper ahead of time so they can advertise for us.</a:t>
            </a:r>
          </a:p>
          <a:p>
            <a:pPr marL="640594" lvl="1" indent="-174708">
              <a:buFont typeface="Arial" panose="020B0604020202020204" pitchFamily="34" charset="0"/>
              <a:buChar char="•"/>
            </a:pPr>
            <a:r>
              <a:rPr lang="en-US" baseline="0" dirty="0" smtClean="0"/>
              <a:t>Also we would submit the event to </a:t>
            </a:r>
            <a:r>
              <a:rPr lang="en-US" baseline="0" dirty="0" err="1" smtClean="0"/>
              <a:t>StreetBeats</a:t>
            </a:r>
            <a:r>
              <a:rPr lang="en-US" baseline="0" dirty="0" smtClean="0"/>
              <a:t> so it gets announced on the radio.</a:t>
            </a:r>
          </a:p>
          <a:p>
            <a:pPr marL="174708" indent="-174708">
              <a:buFont typeface="Arial" panose="020B0604020202020204" pitchFamily="34" charset="0"/>
              <a:buChar char="•"/>
            </a:pPr>
            <a:r>
              <a:rPr lang="en-US" baseline="0" dirty="0" smtClean="0"/>
              <a:t>People mentioned in the feedback survey that they would have liked more signage at the library about the event. Some said they weren’t sure if they had the correct date because there were no signs outside the library indicating the event was happening.</a:t>
            </a:r>
          </a:p>
          <a:p>
            <a:pPr marL="640594" lvl="1" indent="-174708">
              <a:buFont typeface="Arial" panose="020B0604020202020204" pitchFamily="34" charset="0"/>
              <a:buChar char="•"/>
            </a:pPr>
            <a:r>
              <a:rPr lang="en-US" baseline="0" dirty="0" smtClean="0"/>
              <a:t>We didn’t have any signs made because we had a zero dollar budget, but we could spring to have some signs and banners made next time.</a:t>
            </a:r>
          </a:p>
          <a:p>
            <a:pPr marL="174708" indent="-174708">
              <a:buFont typeface="Arial" panose="020B0604020202020204" pitchFamily="34" charset="0"/>
              <a:buChar char="•"/>
            </a:pPr>
            <a:r>
              <a:rPr lang="en-US" baseline="0" dirty="0" smtClean="0"/>
              <a:t>If possible next time I would like to toss a bit of money into getting some cool </a:t>
            </a:r>
            <a:r>
              <a:rPr lang="en-US" baseline="0" dirty="0" err="1" smtClean="0"/>
              <a:t>schwag</a:t>
            </a:r>
            <a:r>
              <a:rPr lang="en-US" baseline="0" dirty="0" smtClean="0"/>
              <a:t> to give away to attendees. The buttons were cool and people really liked them, but some lanyards or badges would be neat as well.</a:t>
            </a:r>
          </a:p>
          <a:p>
            <a:pPr marL="174708" indent="-174708">
              <a:buFont typeface="Arial" panose="020B0604020202020204" pitchFamily="34" charset="0"/>
              <a:buChar char="•"/>
            </a:pPr>
            <a:r>
              <a:rPr lang="en-US" baseline="0" dirty="0" smtClean="0"/>
              <a:t>I would also like to use more of our available space next time now that our renovations are over.</a:t>
            </a:r>
          </a:p>
          <a:p>
            <a:pPr marL="174708" indent="-174708">
              <a:buFont typeface="Arial" panose="020B0604020202020204" pitchFamily="34" charset="0"/>
              <a:buChar char="•"/>
            </a:pPr>
            <a:r>
              <a:rPr lang="en-US" baseline="0" dirty="0" smtClean="0"/>
              <a:t>And finally I would like to add more vendors since we will have a bigger space to actually set up tables.</a:t>
            </a:r>
          </a:p>
          <a:p>
            <a:pPr marL="640594" lvl="1" indent="-174708">
              <a:buFont typeface="Arial" panose="020B0604020202020204" pitchFamily="34" charset="0"/>
              <a:buChar char="•"/>
            </a:pPr>
            <a:r>
              <a:rPr lang="en-US" baseline="0" dirty="0" smtClean="0"/>
              <a:t>People like to spend money at these kind of events.</a:t>
            </a:r>
          </a:p>
          <a:p>
            <a:pPr marL="640594" lvl="1" indent="-174708">
              <a:buFont typeface="Arial" panose="020B0604020202020204" pitchFamily="34" charset="0"/>
              <a:buChar char="•"/>
            </a:pPr>
            <a:r>
              <a:rPr lang="en-US" baseline="0" dirty="0" smtClean="0"/>
              <a:t>Also, if you charge a small fee for vendor tables, other than the ones you give to your sponsors, you can make back a little bit of what you spend on the event.</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37</a:t>
            </a:fld>
            <a:endParaRPr lang="en-US"/>
          </a:p>
        </p:txBody>
      </p:sp>
    </p:spTree>
    <p:extLst>
      <p:ext uri="{BB962C8B-B14F-4D97-AF65-F5344CB8AC3E}">
        <p14:creationId xmlns:p14="http://schemas.microsoft.com/office/powerpoint/2010/main" val="2346680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We had a few goals in mind when we set out to organize a comic con at the library,</a:t>
            </a:r>
            <a:r>
              <a:rPr lang="en-US" baseline="0" dirty="0" smtClean="0"/>
              <a:t> and I think for the most part we met those goals.</a:t>
            </a:r>
            <a:endParaRPr lang="en-US" dirty="0" smtClean="0"/>
          </a:p>
          <a:p>
            <a:pPr marL="174708" indent="-174708" defTabSz="931774">
              <a:buFont typeface="Arial" panose="020B0604020202020204" pitchFamily="34" charset="0"/>
              <a:buChar char="•"/>
              <a:defRPr/>
            </a:pPr>
            <a:r>
              <a:rPr lang="en-US" dirty="0" smtClean="0"/>
              <a:t>We wanted to reach new audiences and I believe</a:t>
            </a:r>
            <a:r>
              <a:rPr lang="en-US" baseline="0" dirty="0" smtClean="0"/>
              <a:t> we were successful, based on our new patron registration stats from that day, in getting new people into the library to experience something fun and interesting.</a:t>
            </a:r>
          </a:p>
          <a:p>
            <a:pPr marL="174708" indent="-174708">
              <a:buFont typeface="Arial" panose="020B0604020202020204" pitchFamily="34" charset="0"/>
              <a:buChar char="•"/>
            </a:pPr>
            <a:r>
              <a:rPr lang="en-US" baseline="0" dirty="0" smtClean="0"/>
              <a:t>Circulation stats on the highlighted collections weren’t quite as successful as I hoped, due to circumstances, but again I feel that next time will be better.</a:t>
            </a:r>
          </a:p>
          <a:p>
            <a:pPr marL="174708" indent="-174708">
              <a:buFont typeface="Arial" panose="020B0604020202020204" pitchFamily="34" charset="0"/>
              <a:buChar char="•"/>
            </a:pPr>
            <a:r>
              <a:rPr lang="en-US" dirty="0" smtClean="0"/>
              <a:t>Overall, the event was fun to plan and host.</a:t>
            </a:r>
            <a:r>
              <a:rPr lang="en-US" baseline="0" dirty="0" smtClean="0"/>
              <a:t> </a:t>
            </a:r>
          </a:p>
          <a:p>
            <a:pPr marL="174708" indent="-174708">
              <a:buFont typeface="Arial" panose="020B0604020202020204" pitchFamily="34" charset="0"/>
              <a:buChar char="•"/>
            </a:pPr>
            <a:r>
              <a:rPr lang="en-US" baseline="0" dirty="0" smtClean="0"/>
              <a:t>And, we learned a lot about how to host an event like this and we know how to make it better for next time.</a:t>
            </a:r>
          </a:p>
          <a:p>
            <a:pPr marL="640594" lvl="1" indent="-174708">
              <a:buFont typeface="Arial" panose="020B0604020202020204" pitchFamily="34" charset="0"/>
              <a:buChar char="•"/>
            </a:pPr>
            <a:r>
              <a:rPr lang="en-US" baseline="0" dirty="0" smtClean="0"/>
              <a:t>Planning for the next </a:t>
            </a:r>
            <a:r>
              <a:rPr lang="en-US" baseline="0" dirty="0" err="1" smtClean="0"/>
              <a:t>Bibliocon</a:t>
            </a:r>
            <a:r>
              <a:rPr lang="en-US" baseline="0" dirty="0" smtClean="0"/>
              <a:t> is tentative right now as it has been a busy year for us lately, but we’ve had patrons asking about it so we’re hoping to have another </a:t>
            </a:r>
            <a:r>
              <a:rPr lang="en-US" baseline="0" dirty="0" err="1" smtClean="0"/>
              <a:t>Bilbiocon</a:t>
            </a:r>
            <a:r>
              <a:rPr lang="en-US" baseline="0" dirty="0" smtClean="0"/>
              <a:t> this fall if we can get the planning group set up.</a:t>
            </a:r>
          </a:p>
          <a:p>
            <a:pPr marL="174708" indent="-174708">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E64F2234-E746-4431-95C5-ED14A0D55840}" type="slidenum">
              <a:rPr lang="en-US" smtClean="0"/>
              <a:t>38</a:t>
            </a:fld>
            <a:endParaRPr lang="en-US"/>
          </a:p>
        </p:txBody>
      </p:sp>
    </p:spTree>
    <p:extLst>
      <p:ext uri="{BB962C8B-B14F-4D97-AF65-F5344CB8AC3E}">
        <p14:creationId xmlns:p14="http://schemas.microsoft.com/office/powerpoint/2010/main" val="2346680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Well that’s it, that’s all folks!</a:t>
            </a:r>
          </a:p>
          <a:p>
            <a:pPr marL="174708" indent="-174708">
              <a:buFont typeface="Arial" panose="020B0604020202020204" pitchFamily="34" charset="0"/>
              <a:buChar char="•"/>
            </a:pPr>
            <a:r>
              <a:rPr lang="en-US" dirty="0" smtClean="0"/>
              <a:t>Thank you for coming to my presentation about </a:t>
            </a:r>
            <a:r>
              <a:rPr lang="en-US" dirty="0" err="1" smtClean="0"/>
              <a:t>Bibliocon</a:t>
            </a:r>
            <a:r>
              <a:rPr lang="en-US" dirty="0" smtClean="0"/>
              <a:t>.</a:t>
            </a:r>
          </a:p>
          <a:p>
            <a:pPr marL="174708" indent="-174708">
              <a:buFont typeface="Arial" panose="020B0604020202020204" pitchFamily="34" charset="0"/>
              <a:buChar char="•"/>
            </a:pPr>
            <a:r>
              <a:rPr lang="en-US" dirty="0" smtClean="0"/>
              <a:t>If you would like to check out our </a:t>
            </a:r>
            <a:r>
              <a:rPr lang="en-US" dirty="0" err="1" smtClean="0"/>
              <a:t>Bibliocon</a:t>
            </a:r>
            <a:r>
              <a:rPr lang="en-US" dirty="0" smtClean="0"/>
              <a:t> webpage I’ve provided the link here.</a:t>
            </a:r>
          </a:p>
          <a:p>
            <a:pPr marL="174708" indent="-174708">
              <a:buFont typeface="Arial" panose="020B0604020202020204" pitchFamily="34" charset="0"/>
              <a:buChar char="•"/>
            </a:pPr>
            <a:r>
              <a:rPr lang="en-US" dirty="0" smtClean="0"/>
              <a:t>If you would like to plan your own comic con Hoopla has a great webinar available that can be found at the</a:t>
            </a:r>
            <a:r>
              <a:rPr lang="en-US" baseline="0" dirty="0" smtClean="0"/>
              <a:t> link on the screen.</a:t>
            </a:r>
            <a:endParaRPr lang="en-US" dirty="0" smtClean="0"/>
          </a:p>
          <a:p>
            <a:pPr marL="174708" indent="-174708">
              <a:buFont typeface="Arial" panose="020B0604020202020204" pitchFamily="34" charset="0"/>
              <a:buChar char="•"/>
            </a:pPr>
            <a:r>
              <a:rPr lang="en-US" baseline="0" dirty="0" smtClean="0"/>
              <a:t>And I’ve included my email address in case anyone thinks of a question to ask later. Feel free to send me an email!</a:t>
            </a:r>
          </a:p>
          <a:p>
            <a:pPr marL="174708" indent="-174708">
              <a:buFont typeface="Arial" panose="020B0604020202020204" pitchFamily="34" charset="0"/>
              <a:buChar char="•"/>
            </a:pPr>
            <a:r>
              <a:rPr lang="en-US" dirty="0" smtClean="0"/>
              <a:t>Does</a:t>
            </a:r>
            <a:r>
              <a:rPr lang="en-US" baseline="0" dirty="0" smtClean="0"/>
              <a:t> anyone have any questions? </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39</a:t>
            </a:fld>
            <a:endParaRPr lang="en-US"/>
          </a:p>
        </p:txBody>
      </p:sp>
    </p:spTree>
    <p:extLst>
      <p:ext uri="{BB962C8B-B14F-4D97-AF65-F5344CB8AC3E}">
        <p14:creationId xmlns:p14="http://schemas.microsoft.com/office/powerpoint/2010/main" val="3163934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4</a:t>
            </a:fld>
            <a:endParaRPr lang="en-US"/>
          </a:p>
        </p:txBody>
      </p:sp>
    </p:spTree>
    <p:extLst>
      <p:ext uri="{BB962C8B-B14F-4D97-AF65-F5344CB8AC3E}">
        <p14:creationId xmlns:p14="http://schemas.microsoft.com/office/powerpoint/2010/main" val="71796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Comic</a:t>
            </a:r>
            <a:r>
              <a:rPr lang="en-US" baseline="0" dirty="0" smtClean="0"/>
              <a:t> </a:t>
            </a:r>
            <a:r>
              <a:rPr lang="en-US" baseline="0" dirty="0" smtClean="0"/>
              <a:t>con is short for comic book convention. </a:t>
            </a:r>
          </a:p>
          <a:p>
            <a:pPr marL="174708" indent="-174708">
              <a:buFont typeface="Arial" panose="020B0604020202020204" pitchFamily="34" charset="0"/>
              <a:buChar char="•"/>
            </a:pPr>
            <a:r>
              <a:rPr lang="en-US" baseline="0" dirty="0" smtClean="0"/>
              <a:t>These are events that are primarily focused on comic books, anime, manga, television, and other forms of pop culture.</a:t>
            </a:r>
          </a:p>
          <a:p>
            <a:pPr marL="174708" indent="-174708">
              <a:buFont typeface="Arial" panose="020B0604020202020204" pitchFamily="34" charset="0"/>
              <a:buChar char="•"/>
            </a:pPr>
            <a:r>
              <a:rPr lang="en-US" baseline="0" dirty="0" smtClean="0"/>
              <a:t>Usually Comic con organizers will bring it famous guests, host panels, have movie or anime screenings, and host cosplay contests.</a:t>
            </a:r>
          </a:p>
          <a:p>
            <a:pPr marL="174708" indent="-174708">
              <a:buFont typeface="Arial" panose="020B0604020202020204" pitchFamily="34" charset="0"/>
              <a:buChar char="•"/>
            </a:pPr>
            <a:r>
              <a:rPr lang="en-US" baseline="0" dirty="0" smtClean="0"/>
              <a:t>A lot of people attend comic cons or similar events because they enjoy cosplaying, and meeting new people with similar interests.</a:t>
            </a:r>
          </a:p>
          <a:p>
            <a:pPr marL="174708" indent="-174708">
              <a:buFont typeface="Arial" panose="020B0604020202020204" pitchFamily="34" charset="0"/>
              <a:buChar char="•"/>
            </a:pPr>
            <a:r>
              <a:rPr lang="en-US" baseline="0" dirty="0" smtClean="0"/>
              <a:t>The origin story of the comic cons is based on the science fiction conventions that began in the 1930s. The first science fiction convention was held in 1939 in New York.</a:t>
            </a:r>
          </a:p>
          <a:p>
            <a:pPr marL="174708" indent="-174708">
              <a:buFont typeface="Arial" panose="020B0604020202020204" pitchFamily="34" charset="0"/>
              <a:buChar char="•"/>
            </a:pPr>
            <a:r>
              <a:rPr lang="en-US" baseline="0" dirty="0" smtClean="0"/>
              <a:t>San Diego Comic Con which was founded in 1970 is one of the largest comic cons in the world and is used as a standard for other comic cons. </a:t>
            </a:r>
            <a:endParaRPr lang="en-US" baseline="0" dirty="0"/>
          </a:p>
          <a:p>
            <a:pPr marL="174708" indent="-174708">
              <a:buFont typeface="Arial" panose="020B0604020202020204" pitchFamily="34" charset="0"/>
              <a:buChar char="•"/>
            </a:pPr>
            <a:r>
              <a:rPr lang="en-US" baseline="0" dirty="0" smtClean="0"/>
              <a:t>A lot of people dream about going to this event but because it has gotten so big in order to get tickets to the event you need to enter a lottery and hope the odds are ever in your </a:t>
            </a:r>
            <a:r>
              <a:rPr lang="en-US" baseline="0" dirty="0" err="1" smtClean="0"/>
              <a:t>favour</a:t>
            </a:r>
            <a:r>
              <a:rPr lang="en-US" baseline="0" dirty="0" smtClean="0"/>
              <a:t>.</a:t>
            </a:r>
          </a:p>
        </p:txBody>
      </p:sp>
      <p:sp>
        <p:nvSpPr>
          <p:cNvPr id="4" name="Slide Number Placeholder 3"/>
          <p:cNvSpPr>
            <a:spLocks noGrp="1"/>
          </p:cNvSpPr>
          <p:nvPr>
            <p:ph type="sldNum" sz="quarter" idx="10"/>
          </p:nvPr>
        </p:nvSpPr>
        <p:spPr/>
        <p:txBody>
          <a:bodyPr/>
          <a:lstStyle/>
          <a:p>
            <a:fld id="{E64F2234-E746-4431-95C5-ED14A0D55840}" type="slidenum">
              <a:rPr lang="en-US" smtClean="0"/>
              <a:t>5</a:t>
            </a:fld>
            <a:endParaRPr lang="en-US"/>
          </a:p>
        </p:txBody>
      </p:sp>
    </p:spTree>
    <p:extLst>
      <p:ext uri="{BB962C8B-B14F-4D97-AF65-F5344CB8AC3E}">
        <p14:creationId xmlns:p14="http://schemas.microsoft.com/office/powerpoint/2010/main" val="1333959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a:t>
            </a:r>
            <a:r>
              <a:rPr lang="en-US" dirty="0" smtClean="0"/>
              <a:t>word “Fan”</a:t>
            </a:r>
            <a:r>
              <a:rPr lang="en-US" baseline="0" dirty="0" smtClean="0"/>
              <a:t> is the shortened form of the word “fanatic” and a fandom is a subculture of fans who share the same interests.</a:t>
            </a:r>
          </a:p>
          <a:p>
            <a:pPr marL="174708" indent="-174708">
              <a:buFont typeface="Arial" panose="020B0604020202020204" pitchFamily="34" charset="0"/>
              <a:buChar char="•"/>
            </a:pPr>
            <a:r>
              <a:rPr lang="en-US" baseline="0" dirty="0" smtClean="0"/>
              <a:t>Usually members of a fandom will congregate online to talk about things like, what should happen next in the series, or which characters should be in a relationship, etc. etc.</a:t>
            </a:r>
            <a:endParaRPr lang="en-US" dirty="0" smtClean="0"/>
          </a:p>
          <a:p>
            <a:pPr marL="174708" indent="-174708">
              <a:buFont typeface="Arial" panose="020B0604020202020204" pitchFamily="34" charset="0"/>
              <a:buChar char="•"/>
            </a:pPr>
            <a:r>
              <a:rPr lang="en-US" dirty="0" smtClean="0"/>
              <a:t>Think of fandom like</a:t>
            </a:r>
            <a:r>
              <a:rPr lang="en-US" baseline="0" dirty="0" smtClean="0"/>
              <a:t> a kingdom where the monarch is the item of interest and the royal subjects are the fans.</a:t>
            </a:r>
          </a:p>
          <a:p>
            <a:pPr marL="174708" indent="-174708">
              <a:buFont typeface="Arial" panose="020B0604020202020204" pitchFamily="34" charset="0"/>
              <a:buChar char="•"/>
            </a:pPr>
            <a:r>
              <a:rPr lang="en-US" baseline="0" dirty="0" smtClean="0"/>
              <a:t>Anything can have a fandom and sometimes fandoms are combined to form new fandoms – for example: </a:t>
            </a:r>
            <a:r>
              <a:rPr lang="en-US" baseline="0" dirty="0" err="1" smtClean="0"/>
              <a:t>SuperWhoLock</a:t>
            </a:r>
            <a:r>
              <a:rPr lang="en-US" baseline="0" dirty="0" smtClean="0"/>
              <a:t> is a combination of the fandoms of Supernatural, Doctor Who, and Sherlock</a:t>
            </a:r>
          </a:p>
          <a:p>
            <a:pPr marL="174708" indent="-174708">
              <a:buFont typeface="Arial" panose="020B0604020202020204" pitchFamily="34" charset="0"/>
              <a:buChar char="•"/>
            </a:pPr>
            <a:r>
              <a:rPr lang="en-US" baseline="0" dirty="0" smtClean="0"/>
              <a:t>A “fandom war” is when people from different fandoms start arguing about who has the best fandom.</a:t>
            </a:r>
          </a:p>
          <a:p>
            <a:pPr marL="174708" indent="-174708">
              <a:buFont typeface="Arial" panose="020B0604020202020204" pitchFamily="34" charset="0"/>
              <a:buChar char="•"/>
            </a:pPr>
            <a:r>
              <a:rPr lang="en-US" baseline="0" dirty="0" smtClean="0"/>
              <a:t>Sometimes the fans in certain fandoms give themselves labels. </a:t>
            </a:r>
          </a:p>
          <a:p>
            <a:pPr marL="640594" lvl="1" indent="-174708">
              <a:buFont typeface="Arial" panose="020B0604020202020204" pitchFamily="34" charset="0"/>
              <a:buChar char="•"/>
            </a:pPr>
            <a:r>
              <a:rPr lang="en-US" baseline="0" dirty="0" smtClean="0"/>
              <a:t>For example, fans of the podcast Critical Role call themselves Critters and fans of doctor Who Are called </a:t>
            </a:r>
            <a:r>
              <a:rPr lang="en-US" baseline="0" dirty="0" err="1" smtClean="0"/>
              <a:t>Whovians</a:t>
            </a:r>
            <a:endParaRPr lang="en-US" baseline="0" dirty="0" smtClean="0"/>
          </a:p>
        </p:txBody>
      </p:sp>
      <p:sp>
        <p:nvSpPr>
          <p:cNvPr id="4" name="Slide Number Placeholder 3"/>
          <p:cNvSpPr>
            <a:spLocks noGrp="1"/>
          </p:cNvSpPr>
          <p:nvPr>
            <p:ph type="sldNum" sz="quarter" idx="10"/>
          </p:nvPr>
        </p:nvSpPr>
        <p:spPr/>
        <p:txBody>
          <a:bodyPr/>
          <a:lstStyle/>
          <a:p>
            <a:fld id="{E64F2234-E746-4431-95C5-ED14A0D55840}" type="slidenum">
              <a:rPr lang="en-US" smtClean="0"/>
              <a:t>6</a:t>
            </a:fld>
            <a:endParaRPr lang="en-US"/>
          </a:p>
        </p:txBody>
      </p:sp>
    </p:spTree>
    <p:extLst>
      <p:ext uri="{BB962C8B-B14F-4D97-AF65-F5344CB8AC3E}">
        <p14:creationId xmlns:p14="http://schemas.microsoft.com/office/powerpoint/2010/main" val="1968205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Cosplay is very popular at comic</a:t>
            </a:r>
            <a:r>
              <a:rPr lang="en-US" baseline="0" dirty="0" smtClean="0"/>
              <a:t> cons. </a:t>
            </a:r>
            <a:r>
              <a:rPr lang="en-US" baseline="0" dirty="0" smtClean="0"/>
              <a:t>The majority </a:t>
            </a:r>
            <a:r>
              <a:rPr lang="en-US" baseline="0" dirty="0" smtClean="0"/>
              <a:t>of people who attend conventions wear some kind of cosplay or character inspired </a:t>
            </a:r>
            <a:r>
              <a:rPr lang="en-US" baseline="0" dirty="0" smtClean="0"/>
              <a:t>outfit</a:t>
            </a:r>
          </a:p>
          <a:p>
            <a:pPr marL="174708" indent="-174708">
              <a:buFont typeface="Arial" panose="020B0604020202020204" pitchFamily="34" charset="0"/>
              <a:buChar char="•"/>
            </a:pPr>
            <a:r>
              <a:rPr lang="en-US" dirty="0" smtClean="0"/>
              <a:t>Cosplay </a:t>
            </a:r>
            <a:r>
              <a:rPr lang="en-US" dirty="0" smtClean="0"/>
              <a:t>is the combination of the words</a:t>
            </a:r>
            <a:r>
              <a:rPr lang="en-US" baseline="0" dirty="0" smtClean="0"/>
              <a:t> Costume and Play and based off the Wikipedia entry for cosplay it is a form of performance art.</a:t>
            </a:r>
          </a:p>
          <a:p>
            <a:pPr marL="174708" indent="-174708">
              <a:buFont typeface="Arial" panose="020B0604020202020204" pitchFamily="34" charset="0"/>
              <a:buChar char="•"/>
            </a:pPr>
            <a:r>
              <a:rPr lang="en-US" baseline="0" dirty="0" smtClean="0"/>
              <a:t>Cosplayers make and wear costumes that represent characters from various forms of pop culture.</a:t>
            </a:r>
          </a:p>
          <a:p>
            <a:pPr marL="174708" indent="-174708">
              <a:buFont typeface="Arial" panose="020B0604020202020204" pitchFamily="34" charset="0"/>
              <a:buChar char="•"/>
            </a:pPr>
            <a:r>
              <a:rPr lang="en-US" baseline="0" dirty="0" smtClean="0"/>
              <a:t>The cosplay community is huge and there are many Facebook groups dedicated to sharing knowledge, techniques. and pictures.</a:t>
            </a:r>
          </a:p>
          <a:p>
            <a:pPr marL="174708" indent="-174708">
              <a:buFont typeface="Arial" panose="020B0604020202020204" pitchFamily="34" charset="0"/>
              <a:buChar char="•"/>
            </a:pPr>
            <a:r>
              <a:rPr lang="en-US" baseline="0" dirty="0" smtClean="0"/>
              <a:t>Some people have become so popular that they have become professional cosplayers who attend and compete in contests around the world.</a:t>
            </a:r>
          </a:p>
          <a:p>
            <a:pPr marL="174708" indent="-174708">
              <a:buFont typeface="Arial" panose="020B0604020202020204" pitchFamily="34" charset="0"/>
              <a:buChar char="•"/>
            </a:pPr>
            <a:r>
              <a:rPr lang="en-US" baseline="0" dirty="0" smtClean="0"/>
              <a:t>A few years ago a television series called Heroes of Cosplay aired on the </a:t>
            </a:r>
            <a:r>
              <a:rPr lang="en-US" baseline="0" dirty="0" err="1" smtClean="0"/>
              <a:t>SyFy</a:t>
            </a:r>
            <a:r>
              <a:rPr lang="en-US" baseline="0" dirty="0" smtClean="0"/>
              <a:t> channel and it was a documentary type show that followed a few different professional cosplayers while they created their costumes and competed in various contest around the united States and Canada.</a:t>
            </a:r>
          </a:p>
          <a:p>
            <a:pPr marL="174708" indent="-174708">
              <a:buFont typeface="Arial" panose="020B0604020202020204" pitchFamily="34" charset="0"/>
              <a:buChar char="•"/>
            </a:pPr>
            <a:r>
              <a:rPr lang="en-US" dirty="0" smtClean="0"/>
              <a:t>The photos on this slide</a:t>
            </a:r>
            <a:r>
              <a:rPr lang="en-US" baseline="0" dirty="0" smtClean="0"/>
              <a:t> and the next are from the Queen City Cosplayers </a:t>
            </a:r>
            <a:r>
              <a:rPr lang="en-US" baseline="0" dirty="0" err="1" smtClean="0"/>
              <a:t>facebook</a:t>
            </a:r>
            <a:r>
              <a:rPr lang="en-US" baseline="0" dirty="0" smtClean="0"/>
              <a:t> page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7</a:t>
            </a:fld>
            <a:endParaRPr lang="en-US"/>
          </a:p>
        </p:txBody>
      </p:sp>
    </p:spTree>
    <p:extLst>
      <p:ext uri="{BB962C8B-B14F-4D97-AF65-F5344CB8AC3E}">
        <p14:creationId xmlns:p14="http://schemas.microsoft.com/office/powerpoint/2010/main" val="41585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actual term “cosplay” wasn’t coined until 1984 in Japan, </a:t>
            </a:r>
          </a:p>
          <a:p>
            <a:pPr marL="174708" indent="-174708">
              <a:buFont typeface="Arial" panose="020B0604020202020204" pitchFamily="34" charset="0"/>
              <a:buChar char="•"/>
            </a:pPr>
            <a:r>
              <a:rPr lang="en-US" dirty="0" smtClean="0"/>
              <a:t>But</a:t>
            </a:r>
            <a:r>
              <a:rPr lang="en-US" baseline="0" dirty="0" smtClean="0"/>
              <a:t> </a:t>
            </a:r>
            <a:r>
              <a:rPr lang="en-US" dirty="0" smtClean="0"/>
              <a:t>cosplay</a:t>
            </a:r>
            <a:r>
              <a:rPr lang="en-US" baseline="0" dirty="0" smtClean="0"/>
              <a:t> began in the 1930s when fans of science fiction novels and films would dress up for science fiction conventions.</a:t>
            </a:r>
          </a:p>
          <a:p>
            <a:pPr marL="174708" indent="-174708">
              <a:buFont typeface="Arial" panose="020B0604020202020204" pitchFamily="34" charset="0"/>
              <a:buChar char="•"/>
            </a:pPr>
            <a:r>
              <a:rPr lang="en-US" baseline="0" dirty="0" smtClean="0"/>
              <a:t>The person who is considered to be the “mother of cosplay” is Myrtle R Douglas. </a:t>
            </a:r>
          </a:p>
          <a:p>
            <a:pPr marL="174708" indent="-174708">
              <a:buFont typeface="Arial" panose="020B0604020202020204" pitchFamily="34" charset="0"/>
              <a:buChar char="•"/>
            </a:pPr>
            <a:r>
              <a:rPr lang="en-US" baseline="0" dirty="0" smtClean="0"/>
              <a:t>She was the first person to create costumes based on characters from a science fiction film. </a:t>
            </a:r>
          </a:p>
          <a:p>
            <a:pPr marL="174708" indent="-174708">
              <a:buFont typeface="Arial" panose="020B0604020202020204" pitchFamily="34" charset="0"/>
              <a:buChar char="•"/>
            </a:pPr>
            <a:r>
              <a:rPr lang="en-US" baseline="0" dirty="0" smtClean="0"/>
              <a:t>She and her boyfriend wore those costumes at the 1</a:t>
            </a:r>
            <a:r>
              <a:rPr lang="en-US" baseline="30000" dirty="0" smtClean="0"/>
              <a:t>st</a:t>
            </a:r>
            <a:r>
              <a:rPr lang="en-US" baseline="0" dirty="0" smtClean="0"/>
              <a:t> Science Fiction Convention in 1939 in New York City.</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8</a:t>
            </a:fld>
            <a:endParaRPr lang="en-US"/>
          </a:p>
        </p:txBody>
      </p:sp>
    </p:spTree>
    <p:extLst>
      <p:ext uri="{BB962C8B-B14F-4D97-AF65-F5344CB8AC3E}">
        <p14:creationId xmlns:p14="http://schemas.microsoft.com/office/powerpoint/2010/main" val="121513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Here is a picture of Myrtle and her boyfriend Forrest J. Ackerman in their costumes</a:t>
            </a:r>
            <a:r>
              <a:rPr lang="en-US" baseline="0" dirty="0" smtClean="0"/>
              <a:t> at the 1</a:t>
            </a:r>
            <a:r>
              <a:rPr lang="en-US" baseline="30000" dirty="0" smtClean="0"/>
              <a:t>st</a:t>
            </a:r>
            <a:r>
              <a:rPr lang="en-US" baseline="0" dirty="0" smtClean="0"/>
              <a:t> Science Fiction Convention.</a:t>
            </a:r>
          </a:p>
          <a:p>
            <a:pPr marL="174708" indent="-174708">
              <a:buFont typeface="Arial" panose="020B0604020202020204" pitchFamily="34" charset="0"/>
              <a:buChar char="•"/>
            </a:pPr>
            <a:r>
              <a:rPr lang="en-US" baseline="0" dirty="0" smtClean="0"/>
              <a:t>The costumes were based off the artwork by Frank R Paul for the 1936 film “Things to Come”</a:t>
            </a:r>
            <a:endParaRPr lang="en-US" dirty="0"/>
          </a:p>
        </p:txBody>
      </p:sp>
      <p:sp>
        <p:nvSpPr>
          <p:cNvPr id="4" name="Slide Number Placeholder 3"/>
          <p:cNvSpPr>
            <a:spLocks noGrp="1"/>
          </p:cNvSpPr>
          <p:nvPr>
            <p:ph type="sldNum" sz="quarter" idx="10"/>
          </p:nvPr>
        </p:nvSpPr>
        <p:spPr/>
        <p:txBody>
          <a:bodyPr/>
          <a:lstStyle/>
          <a:p>
            <a:fld id="{E64F2234-E746-4431-95C5-ED14A0D55840}" type="slidenum">
              <a:rPr lang="en-US" smtClean="0"/>
              <a:t>9</a:t>
            </a:fld>
            <a:endParaRPr lang="en-US"/>
          </a:p>
        </p:txBody>
      </p:sp>
    </p:spTree>
    <p:extLst>
      <p:ext uri="{BB962C8B-B14F-4D97-AF65-F5344CB8AC3E}">
        <p14:creationId xmlns:p14="http://schemas.microsoft.com/office/powerpoint/2010/main" val="310146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BFCE34-1558-417C-8E4F-9B8B9F98AC4E}"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7A2DF-6848-4C03-B2B8-F74A3A3C4D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FCE34-1558-417C-8E4F-9B8B9F98AC4E}"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7A2DF-6848-4C03-B2B8-F74A3A3C4D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FCE34-1558-417C-8E4F-9B8B9F98AC4E}"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7A2DF-6848-4C03-B2B8-F74A3A3C4DD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BFCE34-1558-417C-8E4F-9B8B9F98AC4E}"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7A2DF-6848-4C03-B2B8-F74A3A3C4D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00BFCE34-1558-417C-8E4F-9B8B9F98AC4E}"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7A2DF-6848-4C03-B2B8-F74A3A3C4DD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0BFCE34-1558-417C-8E4F-9B8B9F98AC4E}"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77A2DF-6848-4C03-B2B8-F74A3A3C4DD9}"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BFCE34-1558-417C-8E4F-9B8B9F98AC4E}" type="datetimeFigureOut">
              <a:rPr lang="en-US" smtClean="0"/>
              <a:t>5/9/2019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77A2DF-6848-4C03-B2B8-F74A3A3C4D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BFCE34-1558-417C-8E4F-9B8B9F98AC4E}" type="datetimeFigureOut">
              <a:rPr lang="en-US" smtClean="0"/>
              <a:t>5/9/2019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77A2DF-6848-4C03-B2B8-F74A3A3C4DD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BFCE34-1558-417C-8E4F-9B8B9F98AC4E}" type="datetimeFigureOut">
              <a:rPr lang="en-US" smtClean="0"/>
              <a:t>5/9/2019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77A2DF-6848-4C03-B2B8-F74A3A3C4D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00BFCE34-1558-417C-8E4F-9B8B9F98AC4E}" type="datetimeFigureOut">
              <a:rPr lang="en-US" smtClean="0"/>
              <a:t>5/9/2019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4E77A2DF-6848-4C03-B2B8-F74A3A3C4D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FCE34-1558-417C-8E4F-9B8B9F98AC4E}"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77A2DF-6848-4C03-B2B8-F74A3A3C4D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00BFCE34-1558-417C-8E4F-9B8B9F98AC4E}" type="datetimeFigureOut">
              <a:rPr lang="en-US" smtClean="0"/>
              <a:t>5/9/2019</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4E77A2DF-6848-4C03-B2B8-F74A3A3C4DD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4.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4.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r>
              <a:rPr lang="en-US" dirty="0" smtClean="0"/>
              <a:t>		      2017</a:t>
            </a:r>
            <a:endParaRPr lang="en-US" dirty="0"/>
          </a:p>
        </p:txBody>
      </p:sp>
      <p:sp>
        <p:nvSpPr>
          <p:cNvPr id="3" name="Subtitle 2"/>
          <p:cNvSpPr>
            <a:spLocks noGrp="1"/>
          </p:cNvSpPr>
          <p:nvPr>
            <p:ph type="subTitle" idx="1"/>
          </p:nvPr>
        </p:nvSpPr>
        <p:spPr>
          <a:xfrm rot="19101044">
            <a:off x="1289159" y="2500125"/>
            <a:ext cx="6511131" cy="329259"/>
          </a:xfrm>
        </p:spPr>
        <p:txBody>
          <a:bodyPr/>
          <a:lstStyle/>
          <a:p>
            <a:r>
              <a:rPr lang="en-US" dirty="0" smtClean="0"/>
              <a:t>How we hosted a mini comic con at the library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152474">
            <a:off x="961387" y="2799105"/>
            <a:ext cx="3917717" cy="110087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
        <p:nvSpPr>
          <p:cNvPr id="6" name="TextBox 5"/>
          <p:cNvSpPr txBox="1"/>
          <p:nvPr/>
        </p:nvSpPr>
        <p:spPr>
          <a:xfrm>
            <a:off x="23957" y="5997013"/>
            <a:ext cx="4583365" cy="738664"/>
          </a:xfrm>
          <a:prstGeom prst="rect">
            <a:avLst/>
          </a:prstGeom>
          <a:noFill/>
        </p:spPr>
        <p:txBody>
          <a:bodyPr wrap="square" rtlCol="0">
            <a:spAutoFit/>
          </a:bodyPr>
          <a:lstStyle/>
          <a:p>
            <a:r>
              <a:rPr lang="en-US" sz="1400" b="1" dirty="0" smtClean="0"/>
              <a:t>Meghan O’Leary, MLIS</a:t>
            </a:r>
          </a:p>
          <a:p>
            <a:r>
              <a:rPr lang="en-US" sz="1400" b="1" dirty="0" smtClean="0"/>
              <a:t>Collections and Readers Advisory Librarian</a:t>
            </a:r>
          </a:p>
          <a:p>
            <a:r>
              <a:rPr lang="en-US" sz="1400" b="1" dirty="0" smtClean="0"/>
              <a:t>John M. Cuelenaere Public Library</a:t>
            </a:r>
            <a:endParaRPr lang="en-US" sz="1400" b="1" dirty="0"/>
          </a:p>
        </p:txBody>
      </p:sp>
    </p:spTree>
    <p:extLst>
      <p:ext uri="{BB962C8B-B14F-4D97-AF65-F5344CB8AC3E}">
        <p14:creationId xmlns:p14="http://schemas.microsoft.com/office/powerpoint/2010/main" val="1122173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5580112" y="1124744"/>
            <a:ext cx="3200400" cy="3712464"/>
          </a:xfrm>
        </p:spPr>
        <p:txBody>
          <a:bodyPr>
            <a:normAutofit/>
          </a:bodyPr>
          <a:lstStyle/>
          <a:p>
            <a:pPr lvl="1">
              <a:buFont typeface="Arial" panose="020B0604020202020204" pitchFamily="34" charset="0"/>
              <a:buChar char="•"/>
            </a:pPr>
            <a:r>
              <a:rPr lang="en-US" b="0" dirty="0" smtClean="0"/>
              <a:t>Scene from </a:t>
            </a:r>
            <a:r>
              <a:rPr lang="en-US" b="0" i="1" dirty="0" smtClean="0"/>
              <a:t>Things to Come</a:t>
            </a:r>
            <a:r>
              <a:rPr lang="en-US" b="0" dirty="0" smtClean="0"/>
              <a:t> (1936)</a:t>
            </a:r>
            <a:endParaRPr lang="en-US" b="0" i="1"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pic>
        <p:nvPicPr>
          <p:cNvPr id="1028" name="Picture 4" descr="Image result for 1936 things to c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72" y="764704"/>
            <a:ext cx="5256584" cy="392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285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did we decided to host a comic con?</a:t>
            </a:r>
            <a:endParaRPr lang="en-US" dirty="0"/>
          </a:p>
        </p:txBody>
      </p:sp>
      <p:sp>
        <p:nvSpPr>
          <p:cNvPr id="6" name="Text Placeholder 5"/>
          <p:cNvSpPr>
            <a:spLocks noGrp="1"/>
          </p:cNvSpPr>
          <p:nvPr>
            <p:ph type="body" idx="1"/>
          </p:nvPr>
        </p:nvSpPr>
        <p:spPr/>
        <p:txBody>
          <a:bodyPr/>
          <a:lstStyle/>
          <a:p>
            <a:r>
              <a:rPr lang="en-US" dirty="0" smtClean="0"/>
              <a:t>It’s chic to be geek!</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2615357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Different Audiences</a:t>
            </a:r>
            <a:endParaRPr lang="en-US" dirty="0"/>
          </a:p>
        </p:txBody>
      </p:sp>
      <p:sp>
        <p:nvSpPr>
          <p:cNvPr id="3" name="Content Placeholder 2"/>
          <p:cNvSpPr>
            <a:spLocks noGrp="1"/>
          </p:cNvSpPr>
          <p:nvPr>
            <p:ph idx="1"/>
          </p:nvPr>
        </p:nvSpPr>
        <p:spPr/>
        <p:txBody>
          <a:bodyPr>
            <a:noAutofit/>
          </a:bodyPr>
          <a:lstStyle/>
          <a:p>
            <a:pPr lvl="1">
              <a:buFont typeface="Arial" panose="020B0604020202020204" pitchFamily="34" charset="0"/>
              <a:buChar char="•"/>
            </a:pPr>
            <a:r>
              <a:rPr lang="en-US" sz="2400" b="0" dirty="0" smtClean="0"/>
              <a:t>Comic cons are trendy and we wanted to show that the library isn’t </a:t>
            </a:r>
            <a:r>
              <a:rPr lang="en-US" sz="2400" b="0" i="1" dirty="0" smtClean="0"/>
              <a:t>just</a:t>
            </a:r>
            <a:r>
              <a:rPr lang="en-US" sz="2400" b="0" dirty="0" smtClean="0"/>
              <a:t> books anymore</a:t>
            </a:r>
          </a:p>
          <a:p>
            <a:pPr lvl="1">
              <a:buFont typeface="Arial" panose="020B0604020202020204" pitchFamily="34" charset="0"/>
              <a:buChar char="•"/>
            </a:pPr>
            <a:r>
              <a:rPr lang="en-US" sz="2400" b="0" dirty="0" smtClean="0"/>
              <a:t>Reach out to families who are looking for something fun and different to do with the kids</a:t>
            </a:r>
          </a:p>
          <a:p>
            <a:pPr lvl="1">
              <a:buFont typeface="Arial" panose="020B0604020202020204" pitchFamily="34" charset="0"/>
              <a:buChar char="•"/>
            </a:pPr>
            <a:r>
              <a:rPr lang="en-US" sz="2400" b="0" dirty="0" smtClean="0"/>
              <a:t>Adults who have been into geek culture their whole lives but didn’t know about what we have to offer at the library</a:t>
            </a:r>
            <a:endParaRPr lang="en-US" sz="2400"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2056513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Different Audiences</a:t>
            </a:r>
            <a:endParaRPr lang="en-US" dirty="0"/>
          </a:p>
        </p:txBody>
      </p:sp>
      <p:sp>
        <p:nvSpPr>
          <p:cNvPr id="3" name="Content Placeholder 2"/>
          <p:cNvSpPr>
            <a:spLocks noGrp="1"/>
          </p:cNvSpPr>
          <p:nvPr>
            <p:ph idx="1"/>
          </p:nvPr>
        </p:nvSpPr>
        <p:spPr/>
        <p:txBody>
          <a:bodyPr>
            <a:noAutofit/>
          </a:bodyPr>
          <a:lstStyle/>
          <a:p>
            <a:pPr lvl="1">
              <a:buFont typeface="Arial" panose="020B0604020202020204" pitchFamily="34" charset="0"/>
              <a:buChar char="•"/>
            </a:pPr>
            <a:r>
              <a:rPr lang="en-US" sz="2400" dirty="0"/>
              <a:t>Reach out to children or teens who feel isolated because of their geeky interests – comic con lets them meet new </a:t>
            </a:r>
            <a:r>
              <a:rPr lang="en-US" sz="2400" dirty="0" smtClean="0"/>
              <a:t>friends</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3782204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Reader’s Advisory</a:t>
            </a:r>
            <a:endParaRPr lang="en-US" dirty="0"/>
          </a:p>
        </p:txBody>
      </p:sp>
      <p:sp>
        <p:nvSpPr>
          <p:cNvPr id="3" name="Content Placeholder 2"/>
          <p:cNvSpPr>
            <a:spLocks noGrp="1"/>
          </p:cNvSpPr>
          <p:nvPr>
            <p:ph idx="1"/>
          </p:nvPr>
        </p:nvSpPr>
        <p:spPr/>
        <p:txBody>
          <a:bodyPr>
            <a:normAutofit/>
          </a:bodyPr>
          <a:lstStyle/>
          <a:p>
            <a:r>
              <a:rPr lang="en-US" sz="2800" b="0" dirty="0" smtClean="0"/>
              <a:t>We wanted to highlight different areas of our collection so that the usage goes up:</a:t>
            </a:r>
          </a:p>
          <a:p>
            <a:pPr lvl="1">
              <a:buFont typeface="Arial" panose="020B0604020202020204" pitchFamily="34" charset="0"/>
              <a:buChar char="•"/>
            </a:pPr>
            <a:r>
              <a:rPr lang="en-US" sz="2800" b="0" dirty="0" smtClean="0"/>
              <a:t>Graphic novels</a:t>
            </a:r>
          </a:p>
          <a:p>
            <a:pPr lvl="1">
              <a:buFont typeface="Arial" panose="020B0604020202020204" pitchFamily="34" charset="0"/>
              <a:buChar char="•"/>
            </a:pPr>
            <a:r>
              <a:rPr lang="en-US" sz="2800" b="0" dirty="0" smtClean="0"/>
              <a:t>Video games</a:t>
            </a:r>
          </a:p>
          <a:p>
            <a:pPr lvl="1">
              <a:buFont typeface="Arial" panose="020B0604020202020204" pitchFamily="34" charset="0"/>
              <a:buChar char="•"/>
            </a:pPr>
            <a:r>
              <a:rPr lang="en-US" sz="2800" b="0" dirty="0" smtClean="0"/>
              <a:t>Manga</a:t>
            </a:r>
          </a:p>
          <a:p>
            <a:pPr lvl="1">
              <a:buFont typeface="Arial" panose="020B0604020202020204" pitchFamily="34" charset="0"/>
              <a:buChar char="•"/>
            </a:pPr>
            <a:r>
              <a:rPr lang="en-US" sz="2800" b="0" dirty="0" smtClean="0"/>
              <a:t>Anime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1442713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Reader’s Advisory</a:t>
            </a:r>
            <a:endParaRPr lang="en-US" dirty="0"/>
          </a:p>
        </p:txBody>
      </p:sp>
      <p:sp>
        <p:nvSpPr>
          <p:cNvPr id="3" name="Content Placeholder 2"/>
          <p:cNvSpPr>
            <a:spLocks noGrp="1"/>
          </p:cNvSpPr>
          <p:nvPr>
            <p:ph idx="1"/>
          </p:nvPr>
        </p:nvSpPr>
        <p:spPr>
          <a:xfrm>
            <a:off x="822960" y="1100629"/>
            <a:ext cx="7520940" cy="816204"/>
          </a:xfrm>
        </p:spPr>
        <p:txBody>
          <a:bodyPr/>
          <a:lstStyle/>
          <a:p>
            <a:pPr lvl="1">
              <a:buFont typeface="Arial" panose="020B0604020202020204" pitchFamily="34" charset="0"/>
              <a:buChar char="•"/>
            </a:pPr>
            <a:r>
              <a:rPr lang="en-US" sz="2800" dirty="0" smtClean="0"/>
              <a:t>Fiction </a:t>
            </a:r>
            <a:r>
              <a:rPr lang="en-US" sz="2800" dirty="0"/>
              <a:t>and non-fiction based on geek culture</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780" y="1569025"/>
            <a:ext cx="1706940" cy="268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899" y="4285101"/>
            <a:ext cx="1472702" cy="241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843" y="1880968"/>
            <a:ext cx="1638300"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0105" y="4415735"/>
            <a:ext cx="1389378" cy="219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3126" y="1888036"/>
            <a:ext cx="1632795" cy="247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5079" y="1761069"/>
            <a:ext cx="1730991" cy="261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0320" y="4415735"/>
            <a:ext cx="1964759" cy="2282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9095" y="4415735"/>
            <a:ext cx="1804988"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987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Statistics</a:t>
            </a:r>
            <a:endParaRPr lang="en-US" dirty="0"/>
          </a:p>
        </p:txBody>
      </p:sp>
      <p:sp>
        <p:nvSpPr>
          <p:cNvPr id="3" name="Content Placeholder 2"/>
          <p:cNvSpPr>
            <a:spLocks noGrp="1"/>
          </p:cNvSpPr>
          <p:nvPr>
            <p:ph idx="1"/>
          </p:nvPr>
        </p:nvSpPr>
        <p:spPr/>
        <p:txBody>
          <a:bodyPr>
            <a:noAutofit/>
          </a:bodyPr>
          <a:lstStyle/>
          <a:p>
            <a:pPr lvl="1">
              <a:buFont typeface="Arial" panose="020B0604020202020204" pitchFamily="34" charset="0"/>
              <a:buChar char="•"/>
            </a:pPr>
            <a:r>
              <a:rPr lang="en-US" sz="2400" dirty="0" smtClean="0"/>
              <a:t>Wanted to increase different types of statistics we gather</a:t>
            </a:r>
          </a:p>
          <a:p>
            <a:pPr lvl="1">
              <a:buFont typeface="Arial" panose="020B0604020202020204" pitchFamily="34" charset="0"/>
              <a:buChar char="•"/>
            </a:pPr>
            <a:r>
              <a:rPr lang="en-US" sz="2400" dirty="0" smtClean="0"/>
              <a:t>Gate count and foot traffic</a:t>
            </a:r>
          </a:p>
          <a:p>
            <a:pPr lvl="2"/>
            <a:r>
              <a:rPr lang="en-US" sz="2000" dirty="0" smtClean="0"/>
              <a:t>People needed to go upstairs for their program and goodie bag</a:t>
            </a:r>
          </a:p>
          <a:p>
            <a:pPr lvl="1">
              <a:buFont typeface="Arial" panose="020B0604020202020204" pitchFamily="34" charset="0"/>
              <a:buChar char="•"/>
            </a:pPr>
            <a:r>
              <a:rPr lang="en-US" sz="2400" dirty="0" smtClean="0"/>
              <a:t>Circulation of highlighted collections</a:t>
            </a:r>
          </a:p>
          <a:p>
            <a:pPr lvl="2"/>
            <a:r>
              <a:rPr lang="en-US" sz="2000" dirty="0" smtClean="0"/>
              <a:t>Had a display of geeky materials for loan</a:t>
            </a:r>
          </a:p>
          <a:p>
            <a:pPr lvl="1">
              <a:buFont typeface="Arial" panose="020B0604020202020204" pitchFamily="34" charset="0"/>
              <a:buChar char="•"/>
            </a:pPr>
            <a:r>
              <a:rPr lang="en-US" sz="2400" dirty="0" smtClean="0"/>
              <a:t>Patron registration for library cards</a:t>
            </a:r>
          </a:p>
          <a:p>
            <a:pPr lvl="2"/>
            <a:r>
              <a:rPr lang="en-US" sz="2000" dirty="0" smtClean="0"/>
              <a:t>Encouraged patrons to get a library card in order to get their free </a:t>
            </a:r>
            <a:r>
              <a:rPr lang="en-US" sz="2000" dirty="0" err="1" smtClean="0"/>
              <a:t>Bibliocon</a:t>
            </a:r>
            <a:r>
              <a:rPr lang="en-US" sz="2000" dirty="0" smtClean="0"/>
              <a:t> mini button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30492608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did we do it?</a:t>
            </a:r>
            <a:endParaRPr lang="en-US" dirty="0"/>
          </a:p>
        </p:txBody>
      </p:sp>
      <p:sp>
        <p:nvSpPr>
          <p:cNvPr id="5" name="Text Placeholder 4"/>
          <p:cNvSpPr>
            <a:spLocks noGrp="1"/>
          </p:cNvSpPr>
          <p:nvPr>
            <p:ph type="body" idx="1"/>
          </p:nvPr>
        </p:nvSpPr>
        <p:spPr/>
        <p:txBody>
          <a:bodyPr/>
          <a:lstStyle/>
          <a:p>
            <a:r>
              <a:rPr lang="en-US" dirty="0" smtClean="0"/>
              <a:t>Planning, Planning, Planning</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1232182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Deciding on a budget</a:t>
            </a:r>
            <a:endParaRPr lang="en-US" dirty="0"/>
          </a:p>
        </p:txBody>
      </p:sp>
      <p:sp>
        <p:nvSpPr>
          <p:cNvPr id="5" name="Content Placeholder 4"/>
          <p:cNvSpPr>
            <a:spLocks noGrp="1"/>
          </p:cNvSpPr>
          <p:nvPr>
            <p:ph idx="1"/>
          </p:nvPr>
        </p:nvSpPr>
        <p:spPr/>
        <p:txBody>
          <a:bodyPr>
            <a:noAutofit/>
          </a:bodyPr>
          <a:lstStyle/>
          <a:p>
            <a:r>
              <a:rPr lang="en-US" sz="2000" b="0" dirty="0" smtClean="0"/>
              <a:t>Ask yourself how much you want to spend on a comic con, and how much </a:t>
            </a:r>
            <a:r>
              <a:rPr lang="en-US" sz="2000" b="0" i="1" dirty="0" smtClean="0"/>
              <a:t>can</a:t>
            </a:r>
            <a:r>
              <a:rPr lang="en-US" sz="2000" b="0" dirty="0" smtClean="0"/>
              <a:t> you spend on a comic con?</a:t>
            </a:r>
          </a:p>
          <a:p>
            <a:r>
              <a:rPr lang="en-US" sz="2000" b="0" dirty="0" smtClean="0"/>
              <a:t>We wanted to do </a:t>
            </a:r>
            <a:r>
              <a:rPr lang="en-US" sz="2000" b="0" dirty="0" err="1" smtClean="0"/>
              <a:t>Bibliocon</a:t>
            </a:r>
            <a:r>
              <a:rPr lang="en-US" sz="2000" b="0" dirty="0" smtClean="0"/>
              <a:t> on a $0 budget because:</a:t>
            </a:r>
          </a:p>
          <a:p>
            <a:pPr lvl="1">
              <a:buFont typeface="Arial" panose="020B0604020202020204" pitchFamily="34" charset="0"/>
              <a:buChar char="•"/>
            </a:pPr>
            <a:r>
              <a:rPr lang="en-US" sz="1800" b="0" dirty="0" smtClean="0"/>
              <a:t>Free program is easier to pitch to the higher-ups</a:t>
            </a:r>
          </a:p>
          <a:p>
            <a:pPr lvl="1">
              <a:buFont typeface="Arial" panose="020B0604020202020204" pitchFamily="34" charset="0"/>
              <a:buChar char="•"/>
            </a:pPr>
            <a:r>
              <a:rPr lang="en-US" sz="1800" b="0" dirty="0" smtClean="0"/>
              <a:t>We didn’t want to charge admission from patrons</a:t>
            </a:r>
          </a:p>
          <a:p>
            <a:pPr lvl="1">
              <a:buFont typeface="Arial" panose="020B0604020202020204" pitchFamily="34" charset="0"/>
              <a:buChar char="•"/>
            </a:pPr>
            <a:r>
              <a:rPr lang="en-US" sz="1800" b="0" dirty="0" smtClean="0"/>
              <a:t>First time doing something of this kind, so we didn’t want to invest too much money into it in case it was not successful</a:t>
            </a:r>
          </a:p>
          <a:p>
            <a:pPr marL="0" lvl="1" indent="0">
              <a:buNone/>
            </a:pPr>
            <a:endParaRPr lang="en-US" sz="2000" dirty="0" smtClean="0"/>
          </a:p>
          <a:p>
            <a:pPr marL="0" lvl="1" indent="0">
              <a:buNone/>
            </a:pPr>
            <a:r>
              <a:rPr lang="en-US" sz="2000" b="1" dirty="0" smtClean="0"/>
              <a:t>It is possible to host a comic con at the library without spending much or any money at all!</a:t>
            </a:r>
          </a:p>
          <a:p>
            <a:pPr marL="0" indent="0"/>
            <a:endParaRPr lang="en-US" sz="2000" b="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2477949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we had a $0 budget</a:t>
            </a:r>
            <a:endParaRPr lang="en-US" dirty="0"/>
          </a:p>
        </p:txBody>
      </p:sp>
      <p:sp>
        <p:nvSpPr>
          <p:cNvPr id="6" name="Content Placeholder 5"/>
          <p:cNvSpPr>
            <a:spLocks noGrp="1"/>
          </p:cNvSpPr>
          <p:nvPr>
            <p:ph idx="1"/>
          </p:nvPr>
        </p:nvSpPr>
        <p:spPr/>
        <p:txBody>
          <a:bodyPr>
            <a:normAutofit/>
          </a:bodyPr>
          <a:lstStyle/>
          <a:p>
            <a:pPr lvl="1">
              <a:buFont typeface="Arial" panose="020B0604020202020204" pitchFamily="34" charset="0"/>
              <a:buChar char="•"/>
            </a:pPr>
            <a:r>
              <a:rPr lang="en-US" sz="2400" b="0" dirty="0" smtClean="0"/>
              <a:t>We used our own space – no rental fees</a:t>
            </a:r>
          </a:p>
          <a:p>
            <a:pPr lvl="1">
              <a:buFont typeface="Arial" panose="020B0604020202020204" pitchFamily="34" charset="0"/>
              <a:buChar char="•"/>
            </a:pPr>
            <a:r>
              <a:rPr lang="en-US" sz="2400" b="0" dirty="0" smtClean="0"/>
              <a:t>We did our own graphic design</a:t>
            </a:r>
          </a:p>
          <a:p>
            <a:pPr lvl="1">
              <a:buFont typeface="Arial" panose="020B0604020202020204" pitchFamily="34" charset="0"/>
              <a:buChar char="•"/>
            </a:pPr>
            <a:r>
              <a:rPr lang="en-US" sz="2400" b="0" dirty="0" smtClean="0"/>
              <a:t>We created our own promotional items such as buttons, programs, and posters</a:t>
            </a:r>
          </a:p>
          <a:p>
            <a:pPr lvl="1">
              <a:buFont typeface="Arial" panose="020B0604020202020204" pitchFamily="34" charset="0"/>
              <a:buChar char="•"/>
            </a:pPr>
            <a:r>
              <a:rPr lang="en-US" sz="2400" b="0" dirty="0" smtClean="0"/>
              <a:t>We were upfront with guests that we couldn’t pay them and they were understanding</a:t>
            </a:r>
          </a:p>
          <a:p>
            <a:pPr lvl="1">
              <a:buFont typeface="Arial" panose="020B0604020202020204" pitchFamily="34" charset="0"/>
              <a:buChar char="•"/>
            </a:pPr>
            <a:r>
              <a:rPr lang="en-US" sz="2400" b="0" dirty="0" smtClean="0"/>
              <a:t>We asked local businesses to donate prizes for the event</a:t>
            </a:r>
            <a:endParaRPr lang="en-US" sz="2400" b="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3805784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a:bodyPr>
          <a:lstStyle/>
          <a:p>
            <a:pPr lvl="2" indent="-342900">
              <a:buFont typeface="Arial" panose="020B0604020202020204" pitchFamily="34" charset="0"/>
              <a:buChar char="•"/>
            </a:pPr>
            <a:r>
              <a:rPr lang="en-US" sz="2400" dirty="0" smtClean="0"/>
              <a:t>Do you know what a comic con is?</a:t>
            </a:r>
          </a:p>
          <a:p>
            <a:pPr lvl="2" indent="-342900">
              <a:buFont typeface="Arial" panose="020B0604020202020204" pitchFamily="34" charset="0"/>
              <a:buChar char="•"/>
            </a:pPr>
            <a:r>
              <a:rPr lang="en-US" sz="2400" dirty="0"/>
              <a:t>Have you ever been to a comic con or similar pop culture event</a:t>
            </a:r>
            <a:r>
              <a:rPr lang="en-US" sz="2400" dirty="0" smtClean="0"/>
              <a:t>?</a:t>
            </a:r>
            <a:endParaRPr lang="en-US" sz="2400" dirty="0"/>
          </a:p>
        </p:txBody>
      </p:sp>
      <p:sp>
        <p:nvSpPr>
          <p:cNvPr id="2" name="Title 1"/>
          <p:cNvSpPr>
            <a:spLocks noGrp="1"/>
          </p:cNvSpPr>
          <p:nvPr>
            <p:ph type="title"/>
          </p:nvPr>
        </p:nvSpPr>
        <p:spPr/>
        <p:txBody>
          <a:bodyPr/>
          <a:lstStyle/>
          <a:p>
            <a:r>
              <a:rPr lang="en-US" dirty="0" smtClean="0"/>
              <a:t>Some important Questions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pic>
        <p:nvPicPr>
          <p:cNvPr id="2050"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700588" y="1353344"/>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025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Picking a day</a:t>
            </a:r>
            <a:endParaRPr lang="en-US" dirty="0"/>
          </a:p>
        </p:txBody>
      </p:sp>
      <p:sp>
        <p:nvSpPr>
          <p:cNvPr id="3" name="Content Placeholder 2"/>
          <p:cNvSpPr>
            <a:spLocks noGrp="1"/>
          </p:cNvSpPr>
          <p:nvPr>
            <p:ph idx="1"/>
          </p:nvPr>
        </p:nvSpPr>
        <p:spPr>
          <a:xfrm>
            <a:off x="822960" y="1100628"/>
            <a:ext cx="7520940" cy="4056564"/>
          </a:xfrm>
        </p:spPr>
        <p:txBody>
          <a:bodyPr>
            <a:normAutofit/>
          </a:bodyPr>
          <a:lstStyle/>
          <a:p>
            <a:pPr lvl="1">
              <a:buFont typeface="Arial" panose="020B0604020202020204" pitchFamily="34" charset="0"/>
              <a:buChar char="•"/>
            </a:pPr>
            <a:r>
              <a:rPr lang="en-US" sz="1900" dirty="0" smtClean="0"/>
              <a:t>“Con Season” is the time of year when most conventions occur – April to September</a:t>
            </a:r>
          </a:p>
          <a:p>
            <a:pPr lvl="2">
              <a:buFont typeface="Arial" panose="020B0604020202020204" pitchFamily="34" charset="0"/>
              <a:buChar char="•"/>
            </a:pPr>
            <a:r>
              <a:rPr lang="en-US" sz="1800" dirty="0" smtClean="0"/>
              <a:t>Check the dates of local pop culture conventions so you don’t overlap</a:t>
            </a:r>
          </a:p>
          <a:p>
            <a:pPr lvl="1">
              <a:buFont typeface="Arial" panose="020B0604020202020204" pitchFamily="34" charset="0"/>
              <a:buChar char="•"/>
            </a:pPr>
            <a:r>
              <a:rPr lang="en-US" sz="1900" dirty="0" smtClean="0"/>
              <a:t>Pick a time when there are not too many conflicting events</a:t>
            </a:r>
          </a:p>
          <a:p>
            <a:pPr lvl="2">
              <a:buFont typeface="Arial" panose="020B0604020202020204" pitchFamily="34" charset="0"/>
              <a:buChar char="•"/>
            </a:pPr>
            <a:r>
              <a:rPr lang="en-US" sz="1800" dirty="0" smtClean="0"/>
              <a:t>We chose to host </a:t>
            </a:r>
            <a:r>
              <a:rPr lang="en-US" sz="1800" dirty="0" err="1" smtClean="0"/>
              <a:t>Bibliocon</a:t>
            </a:r>
            <a:r>
              <a:rPr lang="en-US" sz="1800" dirty="0" smtClean="0"/>
              <a:t> on June 3</a:t>
            </a:r>
            <a:r>
              <a:rPr lang="en-US" sz="1800" baseline="30000" dirty="0" smtClean="0"/>
              <a:t>rd</a:t>
            </a:r>
            <a:r>
              <a:rPr lang="en-US" sz="1800" dirty="0"/>
              <a:t> </a:t>
            </a:r>
            <a:r>
              <a:rPr lang="en-US" sz="1800" dirty="0" smtClean="0"/>
              <a:t>because there were no other pop culture conventions being held in June</a:t>
            </a:r>
          </a:p>
          <a:p>
            <a:pPr lvl="2">
              <a:buFont typeface="Arial" panose="020B0604020202020204" pitchFamily="34" charset="0"/>
              <a:buChar char="•"/>
            </a:pPr>
            <a:r>
              <a:rPr lang="en-US" sz="1800" dirty="0" smtClean="0"/>
              <a:t>However, we had to work around high school graduations, a street festival, and other local events. </a:t>
            </a:r>
          </a:p>
          <a:p>
            <a:pPr lvl="1">
              <a:buFont typeface="Arial" panose="020B0604020202020204" pitchFamily="34" charset="0"/>
              <a:buChar char="•"/>
            </a:pPr>
            <a:r>
              <a:rPr lang="en-US" sz="1900" dirty="0" smtClean="0"/>
              <a:t>Look at your own programs schedule </a:t>
            </a:r>
          </a:p>
          <a:p>
            <a:pPr lvl="2">
              <a:buFont typeface="Arial" panose="020B0604020202020204" pitchFamily="34" charset="0"/>
              <a:buChar char="•"/>
            </a:pPr>
            <a:r>
              <a:rPr lang="en-US" sz="1800" dirty="0" smtClean="0"/>
              <a:t>Pick a day where you have nothing planned</a:t>
            </a:r>
          </a:p>
          <a:p>
            <a:pPr lvl="2">
              <a:buFont typeface="Arial" panose="020B0604020202020204" pitchFamily="34" charset="0"/>
              <a:buChar char="•"/>
            </a:pPr>
            <a:r>
              <a:rPr lang="en-US" sz="1800" dirty="0" smtClean="0"/>
              <a:t>Plan early enough that you can work around your comic con date</a:t>
            </a:r>
          </a:p>
          <a:p>
            <a:pPr>
              <a:buFont typeface="Arial" panose="020B0604020202020204" pitchFamily="34" charset="0"/>
              <a:buChar char="•"/>
            </a:pPr>
            <a:endParaRPr lang="en-US" sz="19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2715208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conventions on the Prairies</a:t>
            </a:r>
            <a:endParaRPr lang="en-US" dirty="0"/>
          </a:p>
        </p:txBody>
      </p:sp>
      <p:sp>
        <p:nvSpPr>
          <p:cNvPr id="3" name="Content Placeholder 2"/>
          <p:cNvSpPr>
            <a:spLocks noGrp="1"/>
          </p:cNvSpPr>
          <p:nvPr>
            <p:ph idx="1"/>
          </p:nvPr>
        </p:nvSpPr>
        <p:spPr>
          <a:xfrm>
            <a:off x="611560" y="1100628"/>
            <a:ext cx="7920880" cy="3840540"/>
          </a:xfrm>
        </p:spPr>
        <p:txBody>
          <a:bodyPr>
            <a:noAutofit/>
          </a:bodyPr>
          <a:lstStyle/>
          <a:p>
            <a:pPr marL="237744" lvl="2" indent="0">
              <a:buNone/>
            </a:pPr>
            <a:r>
              <a:rPr lang="en-US" sz="1900" dirty="0"/>
              <a:t>Some of the major </a:t>
            </a:r>
            <a:r>
              <a:rPr lang="en-US" sz="1900" dirty="0" smtClean="0"/>
              <a:t>conventions:</a:t>
            </a:r>
          </a:p>
          <a:p>
            <a:pPr lvl="2">
              <a:buFont typeface="Arial" panose="020B0604020202020204" pitchFamily="34" charset="0"/>
              <a:buChar char="•"/>
            </a:pPr>
            <a:r>
              <a:rPr lang="en-US" sz="1900" dirty="0" smtClean="0"/>
              <a:t>Calgary </a:t>
            </a:r>
            <a:r>
              <a:rPr lang="en-US" sz="1900" dirty="0"/>
              <a:t>Comic &amp;</a:t>
            </a:r>
            <a:r>
              <a:rPr lang="en-US" sz="1900" dirty="0" smtClean="0"/>
              <a:t> </a:t>
            </a:r>
            <a:r>
              <a:rPr lang="en-US" sz="1900" dirty="0"/>
              <a:t>Entertainment Expo, Calgary </a:t>
            </a:r>
            <a:r>
              <a:rPr lang="en-US" sz="1900" dirty="0" smtClean="0"/>
              <a:t>– Apr. 25-28, 2019</a:t>
            </a:r>
            <a:endParaRPr lang="en-US" sz="1900" dirty="0"/>
          </a:p>
          <a:p>
            <a:pPr lvl="2">
              <a:buFont typeface="Arial" panose="020B0604020202020204" pitchFamily="34" charset="0"/>
              <a:buChar char="•"/>
            </a:pPr>
            <a:r>
              <a:rPr lang="en-US" sz="1900" dirty="0" err="1" smtClean="0"/>
              <a:t>Sask</a:t>
            </a:r>
            <a:r>
              <a:rPr lang="en-US" sz="1900" dirty="0" smtClean="0"/>
              <a:t> </a:t>
            </a:r>
            <a:r>
              <a:rPr lang="en-US" sz="1900" dirty="0"/>
              <a:t>Entertainment </a:t>
            </a:r>
            <a:r>
              <a:rPr lang="en-US" sz="1900" dirty="0" smtClean="0"/>
              <a:t>Expo, </a:t>
            </a:r>
            <a:r>
              <a:rPr lang="en-US" sz="1900" dirty="0"/>
              <a:t>Regina – </a:t>
            </a:r>
            <a:r>
              <a:rPr lang="en-US" sz="1900" dirty="0" smtClean="0"/>
              <a:t>May 4-5, 2019</a:t>
            </a:r>
          </a:p>
          <a:p>
            <a:pPr lvl="2">
              <a:buFont typeface="Arial" panose="020B0604020202020204" pitchFamily="34" charset="0"/>
              <a:buChar char="•"/>
            </a:pPr>
            <a:r>
              <a:rPr lang="en-US" sz="1900" dirty="0" err="1" smtClean="0"/>
              <a:t>Otafest</a:t>
            </a:r>
            <a:r>
              <a:rPr lang="en-US" sz="1900" dirty="0" smtClean="0"/>
              <a:t>, Calgary – May 17-19, 2019</a:t>
            </a:r>
          </a:p>
          <a:p>
            <a:pPr lvl="2">
              <a:buFont typeface="Arial" panose="020B0604020202020204" pitchFamily="34" charset="0"/>
              <a:buChar char="•"/>
            </a:pPr>
            <a:r>
              <a:rPr lang="en-US" sz="1900" dirty="0" err="1" smtClean="0"/>
              <a:t>Keycon</a:t>
            </a:r>
            <a:r>
              <a:rPr lang="en-US" sz="1900" dirty="0" smtClean="0"/>
              <a:t>, Winnipeg – May 17-19, 2019</a:t>
            </a:r>
            <a:endParaRPr lang="en-US" sz="1900" dirty="0"/>
          </a:p>
          <a:p>
            <a:pPr lvl="2">
              <a:buFont typeface="Arial" panose="020B0604020202020204" pitchFamily="34" charset="0"/>
              <a:buChar char="•"/>
            </a:pPr>
            <a:r>
              <a:rPr lang="en-US" sz="1900" dirty="0" err="1"/>
              <a:t>Ganbatte</a:t>
            </a:r>
            <a:r>
              <a:rPr lang="en-US" sz="1900" dirty="0"/>
              <a:t> Con, </a:t>
            </a:r>
            <a:r>
              <a:rPr lang="en-US" sz="1900" dirty="0" smtClean="0"/>
              <a:t>Saskatoon–July 13-14, 2019</a:t>
            </a:r>
          </a:p>
          <a:p>
            <a:pPr lvl="2">
              <a:buFont typeface="Arial" panose="020B0604020202020204" pitchFamily="34" charset="0"/>
              <a:buChar char="•"/>
            </a:pPr>
            <a:r>
              <a:rPr lang="en-US" sz="1900" dirty="0" smtClean="0"/>
              <a:t>Ai-</a:t>
            </a:r>
            <a:r>
              <a:rPr lang="en-US" sz="1900" dirty="0" err="1" smtClean="0"/>
              <a:t>Kon</a:t>
            </a:r>
            <a:r>
              <a:rPr lang="en-US" sz="1900" dirty="0" smtClean="0"/>
              <a:t>, Winnipeg – July 26-28, 2019</a:t>
            </a:r>
            <a:endParaRPr lang="en-US" sz="1900" dirty="0"/>
          </a:p>
          <a:p>
            <a:pPr lvl="2">
              <a:buFont typeface="Arial" panose="020B0604020202020204" pitchFamily="34" charset="0"/>
              <a:buChar char="•"/>
            </a:pPr>
            <a:r>
              <a:rPr lang="en-US" sz="1900" dirty="0" err="1"/>
              <a:t>Animethon</a:t>
            </a:r>
            <a:r>
              <a:rPr lang="en-US" sz="1900" dirty="0"/>
              <a:t>, Edmonton </a:t>
            </a:r>
            <a:r>
              <a:rPr lang="en-US" sz="1900" dirty="0" smtClean="0"/>
              <a:t>–Aug. 9-11, 2019</a:t>
            </a:r>
          </a:p>
          <a:p>
            <a:pPr lvl="2">
              <a:buFont typeface="Arial" panose="020B0604020202020204" pitchFamily="34" charset="0"/>
              <a:buChar char="•"/>
            </a:pPr>
            <a:r>
              <a:rPr lang="en-US" sz="1900" dirty="0" smtClean="0"/>
              <a:t>Queen City </a:t>
            </a:r>
            <a:r>
              <a:rPr lang="en-US" sz="1900" dirty="0" err="1" smtClean="0"/>
              <a:t>AniFest</a:t>
            </a:r>
            <a:r>
              <a:rPr lang="en-US" sz="1900" dirty="0" smtClean="0"/>
              <a:t>, Regina – Aug. 24, 2019</a:t>
            </a:r>
            <a:endParaRPr lang="en-US" sz="1900" dirty="0"/>
          </a:p>
          <a:p>
            <a:pPr lvl="2">
              <a:buFont typeface="Arial" panose="020B0604020202020204" pitchFamily="34" charset="0"/>
              <a:buChar char="•"/>
            </a:pPr>
            <a:r>
              <a:rPr lang="en-US" sz="1900" dirty="0" err="1" smtClean="0"/>
              <a:t>Sask</a:t>
            </a:r>
            <a:r>
              <a:rPr lang="en-US" sz="1900" dirty="0" smtClean="0"/>
              <a:t> </a:t>
            </a:r>
            <a:r>
              <a:rPr lang="en-US" sz="1900" dirty="0"/>
              <a:t>Entertainment Expo, Saskatoon </a:t>
            </a:r>
            <a:r>
              <a:rPr lang="en-US" sz="1900" dirty="0" smtClean="0"/>
              <a:t>–Sept. 14-15, 2019</a:t>
            </a:r>
            <a:endParaRPr lang="en-US" sz="1900" dirty="0"/>
          </a:p>
          <a:p>
            <a:pPr lvl="2">
              <a:buFont typeface="Arial" panose="020B0604020202020204" pitchFamily="34" charset="0"/>
              <a:buChar char="•"/>
            </a:pPr>
            <a:r>
              <a:rPr lang="en-US" sz="1900" dirty="0"/>
              <a:t>Edmonton Comic </a:t>
            </a:r>
            <a:r>
              <a:rPr lang="en-US" sz="1900" dirty="0" smtClean="0"/>
              <a:t>&amp; Entertainment </a:t>
            </a:r>
            <a:r>
              <a:rPr lang="en-US" sz="1900" dirty="0"/>
              <a:t>Expo, Edmonton – </a:t>
            </a:r>
            <a:r>
              <a:rPr lang="en-US" sz="1900" dirty="0" smtClean="0"/>
              <a:t>Sept. 20-22, 2019</a:t>
            </a:r>
            <a:endParaRPr lang="en-US" sz="1900" dirty="0"/>
          </a:p>
          <a:p>
            <a:endParaRPr lang="en-US" sz="19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836979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Asking for sponsors</a:t>
            </a:r>
            <a:endParaRPr lang="en-US" dirty="0"/>
          </a:p>
        </p:txBody>
      </p:sp>
      <p:sp>
        <p:nvSpPr>
          <p:cNvPr id="3" name="Content Placeholder 2"/>
          <p:cNvSpPr>
            <a:spLocks noGrp="1"/>
          </p:cNvSpPr>
          <p:nvPr>
            <p:ph idx="1"/>
          </p:nvPr>
        </p:nvSpPr>
        <p:spPr/>
        <p:txBody>
          <a:bodyPr>
            <a:noAutofit/>
          </a:bodyPr>
          <a:lstStyle/>
          <a:p>
            <a:pPr lvl="1">
              <a:buFont typeface="Arial" panose="020B0604020202020204" pitchFamily="34" charset="0"/>
              <a:buChar char="•"/>
            </a:pPr>
            <a:r>
              <a:rPr lang="en-US" sz="1800" b="0" dirty="0" smtClean="0"/>
              <a:t>Look at local businesses that are related to geek culture:</a:t>
            </a:r>
          </a:p>
          <a:p>
            <a:pPr lvl="2">
              <a:buFont typeface="Arial" panose="020B0604020202020204" pitchFamily="34" charset="0"/>
              <a:buChar char="•"/>
            </a:pPr>
            <a:r>
              <a:rPr lang="en-US" dirty="0" smtClean="0"/>
              <a:t>Book shops, game store, hobby shops, etc.</a:t>
            </a:r>
          </a:p>
          <a:p>
            <a:pPr lvl="1">
              <a:buFont typeface="Arial" panose="020B0604020202020204" pitchFamily="34" charset="0"/>
              <a:buChar char="•"/>
            </a:pPr>
            <a:r>
              <a:rPr lang="en-US" sz="1800" dirty="0" smtClean="0"/>
              <a:t>Send letters requesting prize donations. Most places are more willing to donate a physical item instead of funds. As incentive you can offer:</a:t>
            </a:r>
          </a:p>
          <a:p>
            <a:pPr lvl="2">
              <a:buFont typeface="Arial" panose="020B0604020202020204" pitchFamily="34" charset="0"/>
              <a:buChar char="•"/>
            </a:pPr>
            <a:r>
              <a:rPr lang="en-US" dirty="0" smtClean="0"/>
              <a:t>Their logo on the program and website</a:t>
            </a:r>
            <a:endParaRPr lang="en-US" dirty="0"/>
          </a:p>
          <a:p>
            <a:pPr lvl="2">
              <a:buFont typeface="Arial" panose="020B0604020202020204" pitchFamily="34" charset="0"/>
              <a:buChar char="•"/>
            </a:pPr>
            <a:r>
              <a:rPr lang="en-US" dirty="0" smtClean="0"/>
              <a:t>A table in the vendor area</a:t>
            </a:r>
          </a:p>
          <a:p>
            <a:pPr lvl="1">
              <a:buFont typeface="Arial" panose="020B0604020202020204" pitchFamily="34" charset="0"/>
              <a:buChar char="•"/>
            </a:pPr>
            <a:r>
              <a:rPr lang="en-US" sz="1800" dirty="0" smtClean="0"/>
              <a:t>Our sponsors included:</a:t>
            </a:r>
          </a:p>
          <a:p>
            <a:pPr lvl="2">
              <a:buFont typeface="Arial" panose="020B0604020202020204" pitchFamily="34" charset="0"/>
              <a:buChar char="•"/>
            </a:pPr>
            <a:r>
              <a:rPr lang="en-US" dirty="0" err="1" smtClean="0"/>
              <a:t>Microplay</a:t>
            </a:r>
            <a:endParaRPr lang="en-US" dirty="0" smtClean="0"/>
          </a:p>
          <a:p>
            <a:pPr lvl="2">
              <a:buFont typeface="Arial" panose="020B0604020202020204" pitchFamily="34" charset="0"/>
              <a:buChar char="•"/>
            </a:pPr>
            <a:r>
              <a:rPr lang="en-US" dirty="0" smtClean="0"/>
              <a:t>Tramps</a:t>
            </a:r>
          </a:p>
          <a:p>
            <a:pPr lvl="2">
              <a:buFont typeface="Arial" panose="020B0604020202020204" pitchFamily="34" charset="0"/>
              <a:buChar char="•"/>
            </a:pPr>
            <a:r>
              <a:rPr lang="en-US" dirty="0" smtClean="0"/>
              <a:t>J&amp;P Hobby Supplies</a:t>
            </a:r>
          </a:p>
          <a:p>
            <a:pPr lvl="2">
              <a:buFont typeface="Arial" panose="020B0604020202020204" pitchFamily="34" charset="0"/>
              <a:buChar char="•"/>
            </a:pPr>
            <a:r>
              <a:rPr lang="en-US" dirty="0" err="1" smtClean="0"/>
              <a:t>Fabricland</a:t>
            </a:r>
            <a:endParaRPr lang="en-US" dirty="0" smtClean="0"/>
          </a:p>
          <a:p>
            <a:pPr lvl="2">
              <a:buFont typeface="Arial" panose="020B0604020202020204" pitchFamily="34" charset="0"/>
              <a:buChar char="•"/>
            </a:pPr>
            <a:r>
              <a:rPr lang="en-US" dirty="0" smtClean="0"/>
              <a:t>Giant Tiger</a:t>
            </a:r>
          </a:p>
          <a:p>
            <a:pPr marL="0" lvl="1" indent="0">
              <a:buNone/>
            </a:pPr>
            <a:endParaRPr lang="en-US" sz="1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694306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out the space</a:t>
            </a:r>
            <a:endParaRPr lang="en-US" dirty="0"/>
          </a:p>
        </p:txBody>
      </p:sp>
      <p:sp>
        <p:nvSpPr>
          <p:cNvPr id="5" name="Text Placeholder 4"/>
          <p:cNvSpPr>
            <a:spLocks noGrp="1"/>
          </p:cNvSpPr>
          <p:nvPr>
            <p:ph type="body" idx="1"/>
          </p:nvPr>
        </p:nvSpPr>
        <p:spPr>
          <a:xfrm>
            <a:off x="822960" y="1097280"/>
            <a:ext cx="7061408" cy="548640"/>
          </a:xfrm>
        </p:spPr>
        <p:txBody>
          <a:bodyPr>
            <a:normAutofit/>
          </a:bodyPr>
          <a:lstStyle/>
          <a:p>
            <a:pPr marL="0" lvl="1">
              <a:spcBef>
                <a:spcPts val="800"/>
              </a:spcBef>
              <a:buClrTx/>
            </a:pPr>
            <a:r>
              <a:rPr lang="en-US" sz="2400" b="0" dirty="0" smtClean="0"/>
              <a:t>We used the space we had instead of hosting offsite!</a:t>
            </a:r>
            <a:endParaRPr lang="en-US" sz="2400" b="0" dirty="0"/>
          </a:p>
        </p:txBody>
      </p:sp>
      <p:sp>
        <p:nvSpPr>
          <p:cNvPr id="3" name="Content Placeholder 2"/>
          <p:cNvSpPr>
            <a:spLocks noGrp="1"/>
          </p:cNvSpPr>
          <p:nvPr>
            <p:ph sz="half" idx="2"/>
          </p:nvPr>
        </p:nvSpPr>
        <p:spPr/>
        <p:txBody>
          <a:bodyPr>
            <a:normAutofit/>
          </a:bodyPr>
          <a:lstStyle/>
          <a:p>
            <a:pPr lvl="1">
              <a:buFont typeface="Arial" panose="020B0604020202020204" pitchFamily="34" charset="0"/>
              <a:buChar char="•"/>
            </a:pPr>
            <a:r>
              <a:rPr lang="en-US" sz="2400" dirty="0" smtClean="0"/>
              <a:t>Story Corner:</a:t>
            </a:r>
          </a:p>
          <a:p>
            <a:pPr lvl="2">
              <a:buFont typeface="Arial" panose="020B0604020202020204" pitchFamily="34" charset="0"/>
              <a:buChar char="•"/>
            </a:pPr>
            <a:r>
              <a:rPr lang="en-US" dirty="0"/>
              <a:t>g</a:t>
            </a:r>
            <a:r>
              <a:rPr lang="en-US" dirty="0" smtClean="0"/>
              <a:t>eeky crafts for kids</a:t>
            </a:r>
            <a:endParaRPr lang="en-US" sz="2400" dirty="0" smtClean="0"/>
          </a:p>
          <a:p>
            <a:pPr lvl="1">
              <a:buFont typeface="Arial" panose="020B0604020202020204" pitchFamily="34" charset="0"/>
              <a:buChar char="•"/>
            </a:pPr>
            <a:r>
              <a:rPr lang="en-US" sz="2400" dirty="0" smtClean="0"/>
              <a:t>Meeting rooms:</a:t>
            </a:r>
          </a:p>
          <a:p>
            <a:pPr lvl="2">
              <a:buFont typeface="Arial" panose="020B0604020202020204" pitchFamily="34" charset="0"/>
              <a:buChar char="•"/>
            </a:pPr>
            <a:r>
              <a:rPr lang="en-US" dirty="0" smtClean="0"/>
              <a:t>host concurrent fan panels</a:t>
            </a:r>
          </a:p>
          <a:p>
            <a:pPr lvl="1">
              <a:buFont typeface="Arial" panose="020B0604020202020204" pitchFamily="34" charset="0"/>
              <a:buChar char="•"/>
            </a:pPr>
            <a:r>
              <a:rPr lang="en-US" sz="2400" dirty="0"/>
              <a:t>Auditorium:</a:t>
            </a:r>
          </a:p>
          <a:p>
            <a:pPr lvl="2">
              <a:buFont typeface="Arial" panose="020B0604020202020204" pitchFamily="34" charset="0"/>
              <a:buChar char="•"/>
            </a:pPr>
            <a:r>
              <a:rPr lang="en-US" dirty="0"/>
              <a:t>show Studio Ghibli films</a:t>
            </a:r>
          </a:p>
          <a:p>
            <a:pPr lvl="2">
              <a:buFont typeface="Arial" panose="020B0604020202020204" pitchFamily="34" charset="0"/>
              <a:buChar char="•"/>
            </a:pPr>
            <a:r>
              <a:rPr lang="en-US" dirty="0"/>
              <a:t>host the </a:t>
            </a:r>
            <a:r>
              <a:rPr lang="en-US" dirty="0" err="1"/>
              <a:t>improv</a:t>
            </a:r>
            <a:r>
              <a:rPr lang="en-US" dirty="0"/>
              <a:t> group</a:t>
            </a:r>
          </a:p>
          <a:p>
            <a:pPr lvl="2">
              <a:buFont typeface="Arial" panose="020B0604020202020204" pitchFamily="34" charset="0"/>
              <a:buChar char="•"/>
            </a:pPr>
            <a:r>
              <a:rPr lang="en-US" dirty="0"/>
              <a:t>cosplay contest</a:t>
            </a:r>
          </a:p>
          <a:p>
            <a:pPr marL="237744" lvl="2" indent="0">
              <a:buNone/>
            </a:pPr>
            <a:endParaRPr lang="en-US" sz="1600" dirty="0" smtClean="0"/>
          </a:p>
        </p:txBody>
      </p:sp>
      <p:sp>
        <p:nvSpPr>
          <p:cNvPr id="7" name="Content Placeholder 6"/>
          <p:cNvSpPr>
            <a:spLocks noGrp="1"/>
          </p:cNvSpPr>
          <p:nvPr>
            <p:ph sz="quarter" idx="4"/>
          </p:nvPr>
        </p:nvSpPr>
        <p:spPr/>
        <p:txBody>
          <a:bodyPr/>
          <a:lstStyle/>
          <a:p>
            <a:pPr lvl="1">
              <a:buFont typeface="Arial" panose="020B0604020202020204" pitchFamily="34" charset="0"/>
              <a:buChar char="•"/>
            </a:pPr>
            <a:r>
              <a:rPr lang="en-US" sz="2400" dirty="0" smtClean="0"/>
              <a:t>The </a:t>
            </a:r>
            <a:r>
              <a:rPr lang="en-US" sz="2400" dirty="0"/>
              <a:t>downstairs public space</a:t>
            </a:r>
          </a:p>
          <a:p>
            <a:pPr lvl="2">
              <a:buFont typeface="Arial" panose="020B0604020202020204" pitchFamily="34" charset="0"/>
              <a:buChar char="•"/>
            </a:pPr>
            <a:r>
              <a:rPr lang="en-US" dirty="0"/>
              <a:t>displaying the fan art contest </a:t>
            </a:r>
          </a:p>
          <a:p>
            <a:pPr lvl="2">
              <a:buFont typeface="Arial" panose="020B0604020202020204" pitchFamily="34" charset="0"/>
              <a:buChar char="•"/>
            </a:pPr>
            <a:r>
              <a:rPr lang="en-US" dirty="0"/>
              <a:t>vendor tables</a:t>
            </a:r>
          </a:p>
          <a:p>
            <a:pPr lvl="2">
              <a:buFont typeface="Arial" panose="020B0604020202020204" pitchFamily="34" charset="0"/>
              <a:buChar char="•"/>
            </a:pPr>
            <a:r>
              <a:rPr lang="en-US" dirty="0"/>
              <a:t>local author guests could sell their books and do autographs</a:t>
            </a:r>
          </a:p>
          <a:p>
            <a:pPr lvl="1">
              <a:buFont typeface="Arial" panose="020B0604020202020204" pitchFamily="34" charset="0"/>
              <a:buChar char="•"/>
            </a:pP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480651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lnSpcReduction="10000"/>
          </a:bodyPr>
          <a:lstStyle/>
          <a:p>
            <a:pPr lvl="1">
              <a:buFont typeface="Arial" panose="020B0604020202020204" pitchFamily="34" charset="0"/>
              <a:buChar char="•"/>
            </a:pPr>
            <a:r>
              <a:rPr lang="en-US" dirty="0" smtClean="0"/>
              <a:t>Guest presentations</a:t>
            </a:r>
          </a:p>
          <a:p>
            <a:pPr lvl="1">
              <a:buFont typeface="Arial" panose="020B0604020202020204" pitchFamily="34" charset="0"/>
              <a:buChar char="•"/>
            </a:pPr>
            <a:r>
              <a:rPr lang="en-US" dirty="0" smtClean="0"/>
              <a:t>Fan Panels hosted by fans in the community </a:t>
            </a:r>
          </a:p>
          <a:p>
            <a:pPr lvl="1">
              <a:buFont typeface="Arial" panose="020B0604020202020204" pitchFamily="34" charset="0"/>
              <a:buChar char="•"/>
            </a:pPr>
            <a:r>
              <a:rPr lang="en-US" dirty="0" smtClean="0"/>
              <a:t>Fan art contest</a:t>
            </a:r>
          </a:p>
          <a:p>
            <a:pPr lvl="1">
              <a:buFont typeface="Arial" panose="020B0604020202020204" pitchFamily="34" charset="0"/>
              <a:buChar char="•"/>
            </a:pPr>
            <a:r>
              <a:rPr lang="en-US" dirty="0" smtClean="0"/>
              <a:t>Cosplay contest</a:t>
            </a:r>
          </a:p>
          <a:p>
            <a:pPr lvl="1">
              <a:buFont typeface="Arial" panose="020B0604020202020204" pitchFamily="34" charset="0"/>
              <a:buChar char="•"/>
            </a:pPr>
            <a:r>
              <a:rPr lang="en-US" dirty="0" smtClean="0"/>
              <a:t>Studio Ghibli movie screenings</a:t>
            </a:r>
          </a:p>
          <a:p>
            <a:pPr lvl="1">
              <a:buFont typeface="Arial" panose="020B0604020202020204" pitchFamily="34" charset="0"/>
              <a:buChar char="•"/>
            </a:pPr>
            <a:r>
              <a:rPr lang="en-US" dirty="0" smtClean="0"/>
              <a:t>Geeky </a:t>
            </a:r>
            <a:r>
              <a:rPr lang="en-US" dirty="0" err="1" smtClean="0"/>
              <a:t>Improv</a:t>
            </a:r>
            <a:r>
              <a:rPr lang="en-US" dirty="0" smtClean="0"/>
              <a:t> Group</a:t>
            </a:r>
          </a:p>
          <a:p>
            <a:pPr lvl="1">
              <a:buFont typeface="Arial" panose="020B0604020202020204" pitchFamily="34" charset="0"/>
              <a:buChar char="•"/>
            </a:pPr>
            <a:r>
              <a:rPr lang="en-US" dirty="0" smtClean="0"/>
              <a:t>Geeky crafts</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27984" y="1124744"/>
            <a:ext cx="4208512" cy="4558751"/>
          </a:xfrm>
        </p:spPr>
      </p:pic>
      <p:sp>
        <p:nvSpPr>
          <p:cNvPr id="2" name="Title 1"/>
          <p:cNvSpPr>
            <a:spLocks noGrp="1"/>
          </p:cNvSpPr>
          <p:nvPr>
            <p:ph type="title"/>
          </p:nvPr>
        </p:nvSpPr>
        <p:spPr/>
        <p:txBody>
          <a:bodyPr/>
          <a:lstStyle/>
          <a:p>
            <a:r>
              <a:rPr lang="en-US" dirty="0" smtClean="0"/>
              <a:t>Planning the events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4117336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Guests</a:t>
            </a:r>
            <a:endParaRPr lang="en-US" dirty="0"/>
          </a:p>
        </p:txBody>
      </p:sp>
      <p:sp>
        <p:nvSpPr>
          <p:cNvPr id="3" name="Content Placeholder 2"/>
          <p:cNvSpPr>
            <a:spLocks noGrp="1"/>
          </p:cNvSpPr>
          <p:nvPr>
            <p:ph idx="1"/>
          </p:nvPr>
        </p:nvSpPr>
        <p:spPr>
          <a:xfrm>
            <a:off x="822960" y="1100628"/>
            <a:ext cx="7520940" cy="4344596"/>
          </a:xfrm>
        </p:spPr>
        <p:txBody>
          <a:bodyPr>
            <a:normAutofit/>
          </a:bodyPr>
          <a:lstStyle/>
          <a:p>
            <a:pPr lvl="1">
              <a:buFont typeface="Arial" panose="020B0604020202020204" pitchFamily="34" charset="0"/>
              <a:buChar char="•"/>
            </a:pPr>
            <a:r>
              <a:rPr lang="en-US" sz="1800" b="0" dirty="0" smtClean="0"/>
              <a:t>Check for local people</a:t>
            </a:r>
          </a:p>
          <a:p>
            <a:pPr lvl="2">
              <a:buFont typeface="Arial" panose="020B0604020202020204" pitchFamily="34" charset="0"/>
              <a:buChar char="•"/>
            </a:pPr>
            <a:r>
              <a:rPr lang="en-US" b="0" dirty="0" smtClean="0"/>
              <a:t>Search online – Ask local geeky Facebook Groups</a:t>
            </a:r>
          </a:p>
          <a:p>
            <a:pPr lvl="2">
              <a:buFont typeface="Arial" panose="020B0604020202020204" pitchFamily="34" charset="0"/>
              <a:buChar char="•"/>
            </a:pPr>
            <a:r>
              <a:rPr lang="en-US" b="0" dirty="0" smtClean="0"/>
              <a:t>Check local newspapers</a:t>
            </a:r>
          </a:p>
          <a:p>
            <a:pPr lvl="3">
              <a:buFont typeface="Arial" panose="020B0604020202020204" pitchFamily="34" charset="0"/>
              <a:buChar char="•"/>
            </a:pPr>
            <a:r>
              <a:rPr lang="en-US" dirty="0" smtClean="0"/>
              <a:t>I found one of my </a:t>
            </a:r>
            <a:r>
              <a:rPr lang="en-US" dirty="0" err="1" smtClean="0"/>
              <a:t>Bibliocon</a:t>
            </a:r>
            <a:r>
              <a:rPr lang="en-US" dirty="0" smtClean="0"/>
              <a:t> guests this way</a:t>
            </a:r>
            <a:endParaRPr lang="en-US" b="0" dirty="0" smtClean="0"/>
          </a:p>
          <a:p>
            <a:pPr lvl="1">
              <a:buFont typeface="Arial" panose="020B0604020202020204" pitchFamily="34" charset="0"/>
              <a:buChar char="•"/>
            </a:pPr>
            <a:r>
              <a:rPr lang="en-US" sz="1800" b="0" dirty="0" smtClean="0"/>
              <a:t>Draw on your own resources:</a:t>
            </a:r>
          </a:p>
          <a:p>
            <a:pPr lvl="2">
              <a:buFont typeface="Arial" panose="020B0604020202020204" pitchFamily="34" charset="0"/>
              <a:buChar char="•"/>
            </a:pPr>
            <a:r>
              <a:rPr lang="en-US" b="0" dirty="0" smtClean="0"/>
              <a:t>I happen to know some local fantasy/sci-fi authors and I asked them to come</a:t>
            </a:r>
          </a:p>
          <a:p>
            <a:pPr lvl="1">
              <a:buFont typeface="Arial" panose="020B0604020202020204" pitchFamily="34" charset="0"/>
              <a:buChar char="•"/>
            </a:pPr>
            <a:r>
              <a:rPr lang="en-US" sz="1800" b="0" dirty="0" smtClean="0"/>
              <a:t>Look at the guest list of other local conventions and send them an email</a:t>
            </a:r>
          </a:p>
          <a:p>
            <a:pPr lvl="1">
              <a:buFont typeface="Arial" panose="020B0604020202020204" pitchFamily="34" charset="0"/>
              <a:buChar char="•"/>
            </a:pPr>
            <a:r>
              <a:rPr lang="en-US" sz="1800" b="0" dirty="0" smtClean="0"/>
              <a:t>Be upfront with that you can offer your guests</a:t>
            </a:r>
          </a:p>
          <a:p>
            <a:pPr lvl="2">
              <a:buFont typeface="Arial" panose="020B0604020202020204" pitchFamily="34" charset="0"/>
              <a:buChar char="•"/>
            </a:pPr>
            <a:r>
              <a:rPr lang="en-US" b="0" dirty="0" smtClean="0"/>
              <a:t>We offered a free table in the vendor area where they could sell their books</a:t>
            </a:r>
          </a:p>
          <a:p>
            <a:pPr lvl="2">
              <a:buFont typeface="Arial" panose="020B0604020202020204" pitchFamily="34" charset="0"/>
              <a:buChar char="•"/>
            </a:pPr>
            <a:r>
              <a:rPr lang="en-US" b="0" dirty="0" smtClean="0"/>
              <a:t>Offer to pay for their gas if they are from out of town</a:t>
            </a:r>
          </a:p>
          <a:p>
            <a:pPr lvl="2">
              <a:buFont typeface="Arial" panose="020B0604020202020204" pitchFamily="34" charset="0"/>
              <a:buChar char="•"/>
            </a:pPr>
            <a:r>
              <a:rPr lang="en-US" b="0" dirty="0" smtClean="0"/>
              <a:t>If you can’t offer any kind of monetary compensation just tell them. Most will be reasonable, and the worst they can say is no.</a:t>
            </a:r>
          </a:p>
          <a:p>
            <a:pPr lvl="1">
              <a:buFont typeface="Arial" panose="020B0604020202020204" pitchFamily="34" charset="0"/>
              <a:buChar char="•"/>
            </a:pPr>
            <a:r>
              <a:rPr lang="en-US" sz="1800" dirty="0" smtClean="0"/>
              <a:t>Ask early so people can make arrangements</a:t>
            </a:r>
            <a:endParaRPr lang="en-US" sz="1800"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324416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Panelists</a:t>
            </a:r>
            <a:endParaRPr lang="en-US" dirty="0"/>
          </a:p>
        </p:txBody>
      </p:sp>
      <p:sp>
        <p:nvSpPr>
          <p:cNvPr id="3" name="Content Placeholder 2"/>
          <p:cNvSpPr>
            <a:spLocks noGrp="1"/>
          </p:cNvSpPr>
          <p:nvPr>
            <p:ph idx="1"/>
          </p:nvPr>
        </p:nvSpPr>
        <p:spPr>
          <a:xfrm>
            <a:off x="822960" y="1100628"/>
            <a:ext cx="7520940" cy="4344596"/>
          </a:xfrm>
        </p:spPr>
        <p:txBody>
          <a:bodyPr>
            <a:normAutofit/>
          </a:bodyPr>
          <a:lstStyle/>
          <a:p>
            <a:pPr lvl="1">
              <a:buFont typeface="Arial" panose="020B0604020202020204" pitchFamily="34" charset="0"/>
              <a:buChar char="•"/>
            </a:pPr>
            <a:r>
              <a:rPr lang="en-US" sz="2000" dirty="0" smtClean="0"/>
              <a:t>Ask your nerdy friends</a:t>
            </a:r>
          </a:p>
          <a:p>
            <a:pPr lvl="2">
              <a:buFont typeface="Arial" panose="020B0604020202020204" pitchFamily="34" charset="0"/>
              <a:buChar char="•"/>
            </a:pPr>
            <a:r>
              <a:rPr lang="en-US" sz="1800" dirty="0" smtClean="0"/>
              <a:t>Since it was our first year doing </a:t>
            </a:r>
            <a:r>
              <a:rPr lang="en-US" sz="1800" dirty="0" err="1" smtClean="0"/>
              <a:t>Bibliocon</a:t>
            </a:r>
            <a:r>
              <a:rPr lang="en-US" sz="1800" dirty="0" smtClean="0"/>
              <a:t> I “asked” my friends to do panels</a:t>
            </a:r>
          </a:p>
          <a:p>
            <a:pPr lvl="1">
              <a:buFont typeface="Arial" panose="020B0604020202020204" pitchFamily="34" charset="0"/>
              <a:buChar char="•"/>
            </a:pPr>
            <a:r>
              <a:rPr lang="en-US" sz="2000" b="0" dirty="0" smtClean="0"/>
              <a:t>If you don’t have a bunch of super talented nerdy friends to exploit:</a:t>
            </a:r>
          </a:p>
          <a:p>
            <a:pPr lvl="2">
              <a:buFont typeface="Arial" panose="020B0604020202020204" pitchFamily="34" charset="0"/>
              <a:buChar char="•"/>
            </a:pPr>
            <a:r>
              <a:rPr lang="en-US" sz="1800" dirty="0" smtClean="0"/>
              <a:t>Post online asking for panel submissions</a:t>
            </a:r>
          </a:p>
          <a:p>
            <a:pPr lvl="3">
              <a:buFont typeface="Arial" panose="020B0604020202020204" pitchFamily="34" charset="0"/>
              <a:buChar char="•"/>
            </a:pPr>
            <a:r>
              <a:rPr lang="en-US" sz="1800" dirty="0" smtClean="0"/>
              <a:t>Create a form and post the link.</a:t>
            </a:r>
          </a:p>
          <a:p>
            <a:pPr lvl="3">
              <a:buFont typeface="Arial" panose="020B0604020202020204" pitchFamily="34" charset="0"/>
              <a:buChar char="•"/>
            </a:pPr>
            <a:r>
              <a:rPr lang="en-US" sz="1800" dirty="0" smtClean="0"/>
              <a:t>Make sure you have guidelines – must be G rated, must be about comics/anime/geek culture, etc.</a:t>
            </a:r>
          </a:p>
          <a:p>
            <a:pPr lvl="3">
              <a:buFont typeface="Arial" panose="020B0604020202020204" pitchFamily="34" charset="0"/>
              <a:buChar char="•"/>
            </a:pPr>
            <a:r>
              <a:rPr lang="en-US" sz="1800" dirty="0" smtClean="0"/>
              <a:t>Check out the panel submission forms for other cons for ideas.</a:t>
            </a:r>
          </a:p>
          <a:p>
            <a:pPr lvl="2">
              <a:buFont typeface="Arial" panose="020B0604020202020204" pitchFamily="34" charset="0"/>
              <a:buChar char="•"/>
            </a:pPr>
            <a:r>
              <a:rPr lang="en-US" sz="1800" dirty="0"/>
              <a:t>Ask your staff if they would like to do a panel</a:t>
            </a:r>
          </a:p>
          <a:p>
            <a:pPr lvl="2">
              <a:buFont typeface="Arial" panose="020B0604020202020204" pitchFamily="34" charset="0"/>
              <a:buChar char="•"/>
            </a:pPr>
            <a:r>
              <a:rPr lang="en-US" sz="1800" dirty="0"/>
              <a:t>If you have an anime club at the library they may want to host a panel, or volunteer to help out in other ways</a:t>
            </a:r>
          </a:p>
          <a:p>
            <a:pPr marL="237744" lvl="2" indent="0">
              <a:buNone/>
            </a:pPr>
            <a:endParaRPr lang="en-US" sz="1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3508264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821048" cy="3915896"/>
          </a:xfrm>
        </p:spPr>
        <p:txBody>
          <a:bodyPr>
            <a:noAutofit/>
          </a:bodyPr>
          <a:lstStyle/>
          <a:p>
            <a:pPr lvl="1">
              <a:buFont typeface="Arial" panose="020B0604020202020204" pitchFamily="34" charset="0"/>
              <a:buChar char="•"/>
            </a:pPr>
            <a:r>
              <a:rPr lang="en-US" sz="1800" b="0" dirty="0" smtClean="0"/>
              <a:t>Used PowerPoint and </a:t>
            </a:r>
            <a:r>
              <a:rPr lang="en-US" sz="1800" dirty="0"/>
              <a:t>P</a:t>
            </a:r>
            <a:r>
              <a:rPr lang="en-US" sz="1800" b="0" dirty="0" smtClean="0"/>
              <a:t>hotoshop to create our own logo, posters and programs</a:t>
            </a:r>
          </a:p>
          <a:p>
            <a:pPr lvl="2">
              <a:buFont typeface="Arial" panose="020B0604020202020204" pitchFamily="34" charset="0"/>
              <a:buChar char="•"/>
            </a:pPr>
            <a:r>
              <a:rPr lang="en-US" sz="1800" dirty="0" smtClean="0"/>
              <a:t>No Photoshop? No problem! Use pixlr.com </a:t>
            </a:r>
            <a:endParaRPr lang="en-US" sz="1800" b="0" dirty="0" smtClean="0"/>
          </a:p>
          <a:p>
            <a:pPr lvl="1">
              <a:buFont typeface="Arial" panose="020B0604020202020204" pitchFamily="34" charset="0"/>
              <a:buChar char="•"/>
            </a:pPr>
            <a:r>
              <a:rPr lang="en-US" sz="1800" dirty="0" smtClean="0"/>
              <a:t>Used our own button maker to create mini buttons to give away to registered </a:t>
            </a:r>
            <a:r>
              <a:rPr lang="en-US" sz="1800" dirty="0" err="1" smtClean="0"/>
              <a:t>Bibliocon</a:t>
            </a:r>
            <a:r>
              <a:rPr lang="en-US" sz="1800" dirty="0" smtClean="0"/>
              <a:t> guests</a:t>
            </a:r>
          </a:p>
          <a:p>
            <a:pPr lvl="1">
              <a:buFont typeface="Arial" panose="020B0604020202020204" pitchFamily="34" charset="0"/>
              <a:buChar char="•"/>
            </a:pPr>
            <a:r>
              <a:rPr lang="en-US" sz="1800" dirty="0" smtClean="0"/>
              <a:t>Created </a:t>
            </a:r>
            <a:r>
              <a:rPr lang="en-US" sz="1800" dirty="0"/>
              <a:t>F</a:t>
            </a:r>
            <a:r>
              <a:rPr lang="en-US" sz="1800" dirty="0" smtClean="0"/>
              <a:t>acebook event</a:t>
            </a:r>
          </a:p>
          <a:p>
            <a:pPr lvl="2">
              <a:buFont typeface="Arial" panose="020B0604020202020204" pitchFamily="34" charset="0"/>
              <a:buChar char="•"/>
            </a:pPr>
            <a:r>
              <a:rPr lang="en-US" sz="1400" dirty="0" smtClean="0"/>
              <a:t>Shared on various local geeky Facebook groups</a:t>
            </a:r>
          </a:p>
          <a:p>
            <a:pPr lvl="1">
              <a:buFont typeface="Arial" panose="020B0604020202020204" pitchFamily="34" charset="0"/>
              <a:buChar char="•"/>
            </a:pPr>
            <a:r>
              <a:rPr lang="en-US" sz="1800" dirty="0" smtClean="0"/>
              <a:t>Created subsection of our website for all the information</a:t>
            </a:r>
            <a:endParaRPr lang="en-US" sz="1800"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64088" y="1124744"/>
            <a:ext cx="3029158" cy="3713162"/>
          </a:xfrm>
        </p:spPr>
      </p:pic>
      <p:sp>
        <p:nvSpPr>
          <p:cNvPr id="2" name="Title 1"/>
          <p:cNvSpPr>
            <a:spLocks noGrp="1"/>
          </p:cNvSpPr>
          <p:nvPr>
            <p:ph type="title"/>
          </p:nvPr>
        </p:nvSpPr>
        <p:spPr/>
        <p:txBody>
          <a:bodyPr/>
          <a:lstStyle/>
          <a:p>
            <a:r>
              <a:rPr lang="en-US" dirty="0" smtClean="0"/>
              <a:t>Graphic Design and marketing</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2567873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lnSpcReduction="10000"/>
          </a:bodyPr>
          <a:lstStyle/>
          <a:p>
            <a:pPr lvl="1">
              <a:buFont typeface="Arial" panose="020B0604020202020204" pitchFamily="34" charset="0"/>
              <a:buChar char="•"/>
            </a:pPr>
            <a:r>
              <a:rPr lang="en-US" b="0" dirty="0" smtClean="0"/>
              <a:t>Most cons have special policies regarding cosplays and cosplay props</a:t>
            </a:r>
          </a:p>
          <a:p>
            <a:pPr lvl="1">
              <a:buFont typeface="Arial" panose="020B0604020202020204" pitchFamily="34" charset="0"/>
              <a:buChar char="•"/>
            </a:pPr>
            <a:r>
              <a:rPr lang="en-US" b="0" dirty="0" smtClean="0"/>
              <a:t>On our </a:t>
            </a:r>
            <a:r>
              <a:rPr lang="en-US" b="0" dirty="0" err="1" smtClean="0"/>
              <a:t>Bibliocon</a:t>
            </a:r>
            <a:r>
              <a:rPr lang="en-US" b="0" dirty="0" smtClean="0"/>
              <a:t> page we included a link to the general library policies, as well as a </a:t>
            </a:r>
            <a:r>
              <a:rPr lang="en-US" b="0" dirty="0" err="1" smtClean="0"/>
              <a:t>Bibliocon</a:t>
            </a:r>
            <a:r>
              <a:rPr lang="en-US" b="0" dirty="0" smtClean="0"/>
              <a:t> specific Code of Conduct</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68565" y="1052736"/>
            <a:ext cx="4419953" cy="3672407"/>
          </a:xfrm>
        </p:spPr>
      </p:pic>
      <p:sp>
        <p:nvSpPr>
          <p:cNvPr id="2" name="Title 1"/>
          <p:cNvSpPr>
            <a:spLocks noGrp="1"/>
          </p:cNvSpPr>
          <p:nvPr>
            <p:ph type="title"/>
          </p:nvPr>
        </p:nvSpPr>
        <p:spPr/>
        <p:txBody>
          <a:bodyPr/>
          <a:lstStyle/>
          <a:p>
            <a:r>
              <a:rPr lang="en-US" dirty="0" smtClean="0"/>
              <a:t>Special Rules and Policies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124730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Results</a:t>
            </a:r>
            <a:endParaRPr lang="en-US" dirty="0"/>
          </a:p>
        </p:txBody>
      </p:sp>
      <p:sp>
        <p:nvSpPr>
          <p:cNvPr id="5" name="Text Placeholder 4"/>
          <p:cNvSpPr>
            <a:spLocks noGrp="1"/>
          </p:cNvSpPr>
          <p:nvPr>
            <p:ph type="body" idx="1"/>
          </p:nvPr>
        </p:nvSpPr>
        <p:spPr/>
        <p:txBody>
          <a:bodyPr/>
          <a:lstStyle/>
          <a:p>
            <a:r>
              <a:rPr lang="en-US" dirty="0" smtClean="0"/>
              <a:t>And feedback</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2438035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lvl="1">
              <a:buFont typeface="Arial" panose="020B0604020202020204" pitchFamily="34" charset="0"/>
              <a:buChar char="•"/>
            </a:pPr>
            <a:r>
              <a:rPr lang="en-US" dirty="0" smtClean="0"/>
              <a:t>Introduction to Geek Culture</a:t>
            </a:r>
          </a:p>
          <a:p>
            <a:pPr lvl="1">
              <a:buFont typeface="Arial" panose="020B0604020202020204" pitchFamily="34" charset="0"/>
              <a:buChar char="•"/>
            </a:pPr>
            <a:r>
              <a:rPr lang="en-US" dirty="0" smtClean="0"/>
              <a:t>Why host a Comic Con?</a:t>
            </a:r>
          </a:p>
          <a:p>
            <a:pPr lvl="1">
              <a:buFont typeface="Arial" panose="020B0604020202020204" pitchFamily="34" charset="0"/>
              <a:buChar char="•"/>
            </a:pPr>
            <a:r>
              <a:rPr lang="en-US" dirty="0" smtClean="0"/>
              <a:t>How we did it</a:t>
            </a:r>
          </a:p>
          <a:p>
            <a:pPr lvl="1">
              <a:buFont typeface="Arial" panose="020B0604020202020204" pitchFamily="34" charset="0"/>
              <a:buChar char="•"/>
            </a:pPr>
            <a:r>
              <a:rPr lang="en-US" dirty="0" smtClean="0"/>
              <a:t>Results</a:t>
            </a:r>
          </a:p>
          <a:p>
            <a:pPr lvl="1">
              <a:buFont typeface="Arial" panose="020B0604020202020204" pitchFamily="34" charset="0"/>
              <a:buChar char="•"/>
            </a:pPr>
            <a:r>
              <a:rPr lang="en-US" dirty="0" smtClean="0"/>
              <a:t>What we would do differently next time</a:t>
            </a:r>
          </a:p>
          <a:p>
            <a:pPr lvl="1">
              <a:buFont typeface="Arial" panose="020B0604020202020204" pitchFamily="34" charset="0"/>
              <a:buChar char="•"/>
            </a:pPr>
            <a:endParaRPr lang="en-US" dirty="0"/>
          </a:p>
        </p:txBody>
      </p:sp>
      <p:sp>
        <p:nvSpPr>
          <p:cNvPr id="4" name="Title 3"/>
          <p:cNvSpPr>
            <a:spLocks noGrp="1"/>
          </p:cNvSpPr>
          <p:nvPr>
            <p:ph type="title"/>
          </p:nvPr>
        </p:nvSpPr>
        <p:spPr/>
        <p:txBody>
          <a:bodyPr/>
          <a:lstStyle/>
          <a:p>
            <a:r>
              <a:rPr lang="en-US" dirty="0" smtClean="0"/>
              <a:t>Presentation Outline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pic>
        <p:nvPicPr>
          <p:cNvPr id="5122"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822325" y="1752140"/>
            <a:ext cx="3200400" cy="240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9934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95536" y="1052736"/>
            <a:ext cx="3200400" cy="2090756"/>
          </a:xfrm>
        </p:spPr>
      </p:pic>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300192" y="1340768"/>
            <a:ext cx="2359405" cy="3713162"/>
          </a:xfrm>
        </p:spPr>
      </p:pic>
      <p:sp>
        <p:nvSpPr>
          <p:cNvPr id="4" name="Title 3"/>
          <p:cNvSpPr>
            <a:spLocks noGrp="1"/>
          </p:cNvSpPr>
          <p:nvPr>
            <p:ph type="title"/>
          </p:nvPr>
        </p:nvSpPr>
        <p:spPr/>
        <p:txBody>
          <a:bodyPr/>
          <a:lstStyle/>
          <a:p>
            <a:r>
              <a:rPr lang="en-US" dirty="0" smtClean="0"/>
              <a:t>Pictures</a:t>
            </a:r>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2077" y="1340768"/>
            <a:ext cx="2480068" cy="374441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3284984"/>
            <a:ext cx="3240360" cy="2146212"/>
          </a:xfrm>
          <a:prstGeom prst="rect">
            <a:avLst/>
          </a:prstGeom>
        </p:spPr>
      </p:pic>
    </p:spTree>
    <p:extLst>
      <p:ext uri="{BB962C8B-B14F-4D97-AF65-F5344CB8AC3E}">
        <p14:creationId xmlns:p14="http://schemas.microsoft.com/office/powerpoint/2010/main" val="1165275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99592" y="980728"/>
            <a:ext cx="3252265" cy="2154098"/>
          </a:xfrm>
        </p:spPr>
      </p:pic>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97221" y="548680"/>
            <a:ext cx="2853653" cy="1890081"/>
          </a:xfrm>
        </p:spPr>
      </p:pic>
      <p:sp>
        <p:nvSpPr>
          <p:cNvPr id="4" name="Title 3"/>
          <p:cNvSpPr>
            <a:spLocks noGrp="1"/>
          </p:cNvSpPr>
          <p:nvPr>
            <p:ph type="title"/>
          </p:nvPr>
        </p:nvSpPr>
        <p:spPr/>
        <p:txBody>
          <a:bodyPr/>
          <a:lstStyle/>
          <a:p>
            <a:r>
              <a:rPr lang="en-US" dirty="0" smtClean="0"/>
              <a:t>Pictures</a:t>
            </a:r>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1640" y="3285122"/>
            <a:ext cx="2969364" cy="250641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016" y="2745511"/>
            <a:ext cx="3341880" cy="2213369"/>
          </a:xfrm>
          <a:prstGeom prst="rect">
            <a:avLst/>
          </a:prstGeom>
        </p:spPr>
      </p:pic>
    </p:spTree>
    <p:extLst>
      <p:ext uri="{BB962C8B-B14F-4D97-AF65-F5344CB8AC3E}">
        <p14:creationId xmlns:p14="http://schemas.microsoft.com/office/powerpoint/2010/main" val="592506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27584" y="980728"/>
            <a:ext cx="3252265" cy="2154097"/>
          </a:xfrm>
        </p:spPr>
      </p:pic>
      <p:sp>
        <p:nvSpPr>
          <p:cNvPr id="4" name="Title 3"/>
          <p:cNvSpPr>
            <a:spLocks noGrp="1"/>
          </p:cNvSpPr>
          <p:nvPr>
            <p:ph type="title"/>
          </p:nvPr>
        </p:nvSpPr>
        <p:spPr/>
        <p:txBody>
          <a:bodyPr/>
          <a:lstStyle/>
          <a:p>
            <a:r>
              <a:rPr lang="en-US" dirty="0" smtClean="0"/>
              <a:t>Pictures</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620688"/>
            <a:ext cx="3528392" cy="233698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76" y="3284984"/>
            <a:ext cx="3552395" cy="26642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9790" y="3212976"/>
            <a:ext cx="3554686" cy="2662493"/>
          </a:xfrm>
          <a:prstGeom prst="rect">
            <a:avLst/>
          </a:prstGeom>
        </p:spPr>
      </p:pic>
    </p:spTree>
    <p:extLst>
      <p:ext uri="{BB962C8B-B14F-4D97-AF65-F5344CB8AC3E}">
        <p14:creationId xmlns:p14="http://schemas.microsoft.com/office/powerpoint/2010/main" val="37517767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Pictures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pic>
        <p:nvPicPr>
          <p:cNvPr id="6" name="Content Placeholder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67543" y="1196752"/>
            <a:ext cx="2976331" cy="2232248"/>
          </a:xfr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1359630"/>
            <a:ext cx="2463232" cy="328430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5896" y="1628800"/>
            <a:ext cx="2256690" cy="300892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584" y="3608644"/>
            <a:ext cx="2160240" cy="2880320"/>
          </a:xfrm>
          <a:prstGeom prst="rect">
            <a:avLst/>
          </a:prstGeom>
        </p:spPr>
      </p:pic>
    </p:spTree>
    <p:extLst>
      <p:ext uri="{BB962C8B-B14F-4D97-AF65-F5344CB8AC3E}">
        <p14:creationId xmlns:p14="http://schemas.microsoft.com/office/powerpoint/2010/main" val="3132220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Pictures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pic>
        <p:nvPicPr>
          <p:cNvPr id="6" name="Content Placeholder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83568" y="1556792"/>
            <a:ext cx="2160240" cy="2880320"/>
          </a:xfr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4842" y="3542678"/>
            <a:ext cx="2193201" cy="292426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7824" y="430405"/>
            <a:ext cx="2256690" cy="300892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8104" y="570120"/>
            <a:ext cx="2954249" cy="3938999"/>
          </a:xfrm>
          <a:prstGeom prst="rect">
            <a:avLst/>
          </a:prstGeom>
        </p:spPr>
      </p:pic>
    </p:spTree>
    <p:extLst>
      <p:ext uri="{BB962C8B-B14F-4D97-AF65-F5344CB8AC3E}">
        <p14:creationId xmlns:p14="http://schemas.microsoft.com/office/powerpoint/2010/main" val="14647624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a:t>
            </a:r>
            <a:endParaRPr lang="en-US" dirty="0"/>
          </a:p>
        </p:txBody>
      </p:sp>
      <p:sp>
        <p:nvSpPr>
          <p:cNvPr id="3" name="Content Placeholder 2"/>
          <p:cNvSpPr>
            <a:spLocks noGrp="1"/>
          </p:cNvSpPr>
          <p:nvPr>
            <p:ph idx="1"/>
          </p:nvPr>
        </p:nvSpPr>
        <p:spPr>
          <a:xfrm>
            <a:off x="827584" y="1052736"/>
            <a:ext cx="7520940" cy="4056564"/>
          </a:xfrm>
        </p:spPr>
        <p:txBody>
          <a:bodyPr>
            <a:noAutofit/>
          </a:bodyPr>
          <a:lstStyle/>
          <a:p>
            <a:r>
              <a:rPr lang="en-US" sz="2800" b="0" dirty="0" smtClean="0"/>
              <a:t>On the day of </a:t>
            </a:r>
            <a:r>
              <a:rPr lang="en-US" sz="2800" b="0" dirty="0" err="1" smtClean="0"/>
              <a:t>Bibliocon</a:t>
            </a:r>
            <a:r>
              <a:rPr lang="en-US" sz="2800" b="0" dirty="0" smtClean="0"/>
              <a:t> we had:</a:t>
            </a:r>
          </a:p>
          <a:p>
            <a:pPr lvl="1">
              <a:buFont typeface="Arial" panose="020B0604020202020204" pitchFamily="34" charset="0"/>
              <a:buChar char="•"/>
            </a:pPr>
            <a:r>
              <a:rPr lang="en-US" sz="2400" dirty="0" smtClean="0"/>
              <a:t>19 brand new patron registrations</a:t>
            </a:r>
          </a:p>
          <a:p>
            <a:pPr lvl="1">
              <a:buFont typeface="Arial" panose="020B0604020202020204" pitchFamily="34" charset="0"/>
              <a:buChar char="•"/>
            </a:pPr>
            <a:r>
              <a:rPr lang="en-US" sz="2400" dirty="0" smtClean="0"/>
              <a:t>7 updated/renewed accounts</a:t>
            </a:r>
          </a:p>
          <a:p>
            <a:pPr lvl="1">
              <a:buFont typeface="Arial" panose="020B0604020202020204" pitchFamily="34" charset="0"/>
              <a:buChar char="•"/>
            </a:pPr>
            <a:r>
              <a:rPr lang="en-US" sz="2400" dirty="0" smtClean="0"/>
              <a:t>1207 on the gate counter (460 more than an average Saturday)</a:t>
            </a:r>
          </a:p>
          <a:p>
            <a:pPr lvl="1">
              <a:buFont typeface="Arial" panose="020B0604020202020204" pitchFamily="34" charset="0"/>
              <a:buChar char="•"/>
            </a:pPr>
            <a:r>
              <a:rPr lang="en-US" sz="2400" dirty="0" smtClean="0"/>
              <a:t>Gave away 50 of the mini </a:t>
            </a:r>
            <a:r>
              <a:rPr lang="en-US" sz="2400" dirty="0" err="1"/>
              <a:t>B</a:t>
            </a:r>
            <a:r>
              <a:rPr lang="en-US" sz="2400" dirty="0" err="1" smtClean="0"/>
              <a:t>ibliocon</a:t>
            </a:r>
            <a:r>
              <a:rPr lang="en-US" sz="2400" dirty="0" smtClean="0"/>
              <a:t> buttons</a:t>
            </a:r>
          </a:p>
          <a:p>
            <a:pPr lvl="1">
              <a:buFont typeface="Arial" panose="020B0604020202020204" pitchFamily="34" charset="0"/>
              <a:buChar char="•"/>
            </a:pPr>
            <a:r>
              <a:rPr lang="en-US" sz="2400" dirty="0" smtClean="0"/>
              <a:t>Approx. 60-80 people attended the event</a:t>
            </a:r>
          </a:p>
          <a:p>
            <a:pPr lvl="1">
              <a:buFont typeface="Arial" panose="020B0604020202020204" pitchFamily="34" charset="0"/>
              <a:buChar char="•"/>
            </a:pPr>
            <a:r>
              <a:rPr lang="en-US" sz="2400" dirty="0" smtClean="0"/>
              <a:t>Circulation Statistics:</a:t>
            </a:r>
          </a:p>
          <a:p>
            <a:pPr lvl="2">
              <a:buFont typeface="Arial" panose="020B0604020202020204" pitchFamily="34" charset="0"/>
              <a:buChar char="•"/>
            </a:pPr>
            <a:r>
              <a:rPr lang="en-US" sz="2000" dirty="0" smtClean="0"/>
              <a:t>Graphic Novels circs did not increase</a:t>
            </a:r>
          </a:p>
          <a:p>
            <a:pPr lvl="2">
              <a:buFont typeface="Arial" panose="020B0604020202020204" pitchFamily="34" charset="0"/>
              <a:buChar char="•"/>
            </a:pPr>
            <a:r>
              <a:rPr lang="en-US" sz="2000" dirty="0" smtClean="0"/>
              <a:t>Video Game circs increased slightly</a:t>
            </a:r>
          </a:p>
          <a:p>
            <a:endParaRPr lang="en-US" sz="2000"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344874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Autofit/>
          </a:bodyPr>
          <a:lstStyle/>
          <a:p>
            <a:pPr lvl="1">
              <a:buFont typeface="Arial" panose="020B0604020202020204" pitchFamily="34" charset="0"/>
              <a:buChar char="•"/>
            </a:pPr>
            <a:r>
              <a:rPr lang="en-US" sz="2000" dirty="0" smtClean="0"/>
              <a:t>When </a:t>
            </a:r>
            <a:r>
              <a:rPr lang="en-US" sz="2000" b="0" dirty="0" smtClean="0"/>
              <a:t>should we host the next </a:t>
            </a:r>
            <a:r>
              <a:rPr lang="en-US" sz="2000" b="0" dirty="0" err="1" smtClean="0"/>
              <a:t>Bibliocon</a:t>
            </a:r>
            <a:r>
              <a:rPr lang="en-US" sz="1800" b="0" dirty="0" smtClean="0"/>
              <a:t>:</a:t>
            </a:r>
          </a:p>
          <a:p>
            <a:pPr lvl="2">
              <a:buFont typeface="Arial" panose="020B0604020202020204" pitchFamily="34" charset="0"/>
              <a:buChar char="•"/>
            </a:pPr>
            <a:r>
              <a:rPr lang="en-US" sz="1800" dirty="0" smtClean="0"/>
              <a:t>Most people suggested October</a:t>
            </a:r>
          </a:p>
          <a:p>
            <a:pPr lvl="1">
              <a:buFont typeface="Arial" panose="020B0604020202020204" pitchFamily="34" charset="0"/>
              <a:buChar char="•"/>
            </a:pPr>
            <a:r>
              <a:rPr lang="en-US" sz="2000" b="0" dirty="0" smtClean="0"/>
              <a:t>Online pre-registration option</a:t>
            </a:r>
            <a:r>
              <a:rPr lang="en-US" sz="1800" dirty="0" smtClean="0"/>
              <a:t>:</a:t>
            </a:r>
          </a:p>
          <a:p>
            <a:pPr lvl="2">
              <a:buFont typeface="Arial" panose="020B0604020202020204" pitchFamily="34" charset="0"/>
              <a:buChar char="•"/>
            </a:pPr>
            <a:r>
              <a:rPr lang="en-US" sz="1800" b="0" dirty="0" smtClean="0"/>
              <a:t>50% said it didn’t matter because the event is free</a:t>
            </a:r>
          </a:p>
          <a:p>
            <a:pPr lvl="2">
              <a:buFont typeface="Arial" panose="020B0604020202020204" pitchFamily="34" charset="0"/>
              <a:buChar char="•"/>
            </a:pPr>
            <a:r>
              <a:rPr lang="en-US" sz="1800" dirty="0" smtClean="0"/>
              <a:t>41.7% said yes, they would like online pre-register</a:t>
            </a:r>
          </a:p>
          <a:p>
            <a:pPr lvl="2">
              <a:buFont typeface="Arial" panose="020B0604020202020204" pitchFamily="34" charset="0"/>
              <a:buChar char="•"/>
            </a:pPr>
            <a:r>
              <a:rPr lang="en-US" sz="1800" b="0" dirty="0" smtClean="0"/>
              <a:t>8.3% said no.</a:t>
            </a:r>
          </a:p>
        </p:txBody>
      </p:sp>
      <p:sp>
        <p:nvSpPr>
          <p:cNvPr id="5" name="Content Placeholder 4"/>
          <p:cNvSpPr>
            <a:spLocks noGrp="1"/>
          </p:cNvSpPr>
          <p:nvPr>
            <p:ph sz="half" idx="2"/>
          </p:nvPr>
        </p:nvSpPr>
        <p:spPr/>
        <p:txBody>
          <a:bodyPr>
            <a:normAutofit/>
          </a:bodyPr>
          <a:lstStyle/>
          <a:p>
            <a:pPr lvl="1">
              <a:buFont typeface="Arial" panose="020B0604020202020204" pitchFamily="34" charset="0"/>
              <a:buChar char="•"/>
            </a:pPr>
            <a:r>
              <a:rPr lang="en-US" sz="2000" dirty="0" err="1"/>
              <a:t>Favourite</a:t>
            </a:r>
            <a:r>
              <a:rPr lang="en-US" sz="2000" dirty="0"/>
              <a:t> event:</a:t>
            </a:r>
          </a:p>
          <a:p>
            <a:pPr lvl="2">
              <a:buFont typeface="Arial" panose="020B0604020202020204" pitchFamily="34" charset="0"/>
              <a:buChar char="•"/>
            </a:pPr>
            <a:r>
              <a:rPr lang="en-US" sz="1800" dirty="0"/>
              <a:t>Cosplay Contest</a:t>
            </a:r>
          </a:p>
          <a:p>
            <a:pPr lvl="1">
              <a:buFont typeface="Arial" panose="020B0604020202020204" pitchFamily="34" charset="0"/>
              <a:buChar char="•"/>
            </a:pPr>
            <a:r>
              <a:rPr lang="en-US" sz="2000" dirty="0" smtClean="0"/>
              <a:t>How </a:t>
            </a:r>
            <a:r>
              <a:rPr lang="en-US" sz="2000" dirty="0"/>
              <a:t>we can improve the next </a:t>
            </a:r>
            <a:r>
              <a:rPr lang="en-US" sz="2000" dirty="0" err="1" smtClean="0"/>
              <a:t>Bibliocon</a:t>
            </a:r>
            <a:r>
              <a:rPr lang="en-US" sz="2000" dirty="0" smtClean="0"/>
              <a:t>:</a:t>
            </a:r>
            <a:endParaRPr lang="en-US" sz="2000" dirty="0"/>
          </a:p>
          <a:p>
            <a:pPr lvl="2">
              <a:buFont typeface="Arial" panose="020B0604020202020204" pitchFamily="34" charset="0"/>
              <a:buChar char="•"/>
            </a:pPr>
            <a:r>
              <a:rPr lang="en-US" sz="1800" dirty="0"/>
              <a:t>More vendors</a:t>
            </a:r>
          </a:p>
          <a:p>
            <a:pPr lvl="2">
              <a:buFont typeface="Arial" panose="020B0604020202020204" pitchFamily="34" charset="0"/>
              <a:buChar char="•"/>
            </a:pPr>
            <a:r>
              <a:rPr lang="en-US" sz="1800" dirty="0"/>
              <a:t>More space</a:t>
            </a:r>
          </a:p>
          <a:p>
            <a:pPr lvl="2">
              <a:buFont typeface="Arial" panose="020B0604020202020204" pitchFamily="34" charset="0"/>
              <a:buChar char="•"/>
            </a:pPr>
            <a:r>
              <a:rPr lang="en-US" sz="1800" dirty="0"/>
              <a:t>Different movies or anime episodes showings</a:t>
            </a:r>
          </a:p>
          <a:p>
            <a:pPr lvl="2">
              <a:buFont typeface="Arial" panose="020B0604020202020204" pitchFamily="34" charset="0"/>
              <a:buChar char="•"/>
            </a:pPr>
            <a:r>
              <a:rPr lang="en-US" sz="1800" dirty="0"/>
              <a:t>More signage and advertisement</a:t>
            </a:r>
          </a:p>
          <a:p>
            <a:pPr lvl="2">
              <a:buFont typeface="Arial" panose="020B0604020202020204" pitchFamily="34" charset="0"/>
              <a:buChar char="•"/>
            </a:pPr>
            <a:r>
              <a:rPr lang="en-US" sz="1800" dirty="0"/>
              <a:t>Some kind of food </a:t>
            </a:r>
            <a:r>
              <a:rPr lang="en-US" sz="1800" dirty="0" smtClean="0"/>
              <a:t>option</a:t>
            </a:r>
            <a:endParaRPr lang="en-US" sz="1800" dirty="0"/>
          </a:p>
        </p:txBody>
      </p:sp>
      <p:sp>
        <p:nvSpPr>
          <p:cNvPr id="2" name="Title 1"/>
          <p:cNvSpPr>
            <a:spLocks noGrp="1"/>
          </p:cNvSpPr>
          <p:nvPr>
            <p:ph type="title"/>
          </p:nvPr>
        </p:nvSpPr>
        <p:spPr/>
        <p:txBody>
          <a:bodyPr/>
          <a:lstStyle/>
          <a:p>
            <a:r>
              <a:rPr lang="en-US" dirty="0" smtClean="0"/>
              <a:t>Feedback Survey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11197798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we would do differently next time?</a:t>
            </a:r>
            <a:endParaRPr lang="en-US" dirty="0"/>
          </a:p>
        </p:txBody>
      </p:sp>
      <p:sp>
        <p:nvSpPr>
          <p:cNvPr id="3" name="Content Placeholder 2"/>
          <p:cNvSpPr>
            <a:spLocks noGrp="1"/>
          </p:cNvSpPr>
          <p:nvPr>
            <p:ph idx="1"/>
          </p:nvPr>
        </p:nvSpPr>
        <p:spPr>
          <a:xfrm>
            <a:off x="822960" y="1100628"/>
            <a:ext cx="7520940" cy="3912548"/>
          </a:xfrm>
        </p:spPr>
        <p:txBody>
          <a:bodyPr>
            <a:noAutofit/>
          </a:bodyPr>
          <a:lstStyle/>
          <a:p>
            <a:pPr lvl="1">
              <a:buFont typeface="Arial" panose="020B0604020202020204" pitchFamily="34" charset="0"/>
              <a:buChar char="•"/>
            </a:pPr>
            <a:r>
              <a:rPr lang="en-US" sz="2000" b="0" dirty="0" smtClean="0"/>
              <a:t>Find a food vendor</a:t>
            </a:r>
          </a:p>
          <a:p>
            <a:pPr lvl="2">
              <a:buFont typeface="Arial" panose="020B0604020202020204" pitchFamily="34" charset="0"/>
              <a:buChar char="•"/>
            </a:pPr>
            <a:r>
              <a:rPr lang="en-US" dirty="0" smtClean="0"/>
              <a:t>Food truck or ask a local charity group to do a BBQ outside</a:t>
            </a:r>
            <a:endParaRPr lang="en-US" b="0" dirty="0" smtClean="0"/>
          </a:p>
          <a:p>
            <a:pPr lvl="1">
              <a:buFont typeface="Arial" panose="020B0604020202020204" pitchFamily="34" charset="0"/>
              <a:buChar char="•"/>
            </a:pPr>
            <a:r>
              <a:rPr lang="en-US" sz="2000" b="0" dirty="0" smtClean="0"/>
              <a:t>Change the date to October so we don’t conflict with summer holidays and other events.</a:t>
            </a:r>
          </a:p>
          <a:p>
            <a:pPr lvl="1">
              <a:buFont typeface="Arial" panose="020B0604020202020204" pitchFamily="34" charset="0"/>
              <a:buChar char="•"/>
            </a:pPr>
            <a:r>
              <a:rPr lang="en-US" sz="2000" b="0" dirty="0" smtClean="0"/>
              <a:t>Ask for more staff and volunteers</a:t>
            </a:r>
          </a:p>
          <a:p>
            <a:pPr lvl="2">
              <a:buFont typeface="Arial" panose="020B0604020202020204" pitchFamily="34" charset="0"/>
              <a:buChar char="•"/>
            </a:pPr>
            <a:r>
              <a:rPr lang="en-US" dirty="0" smtClean="0"/>
              <a:t>We only had two planners and I poached </a:t>
            </a:r>
            <a:r>
              <a:rPr lang="en-US" dirty="0" err="1" smtClean="0"/>
              <a:t>circ</a:t>
            </a:r>
            <a:r>
              <a:rPr lang="en-US" dirty="0" smtClean="0"/>
              <a:t> staff to help on the day of the event</a:t>
            </a:r>
            <a:endParaRPr lang="en-US" b="0" dirty="0" smtClean="0"/>
          </a:p>
          <a:p>
            <a:pPr lvl="1">
              <a:buFont typeface="Arial" panose="020B0604020202020204" pitchFamily="34" charset="0"/>
              <a:buChar char="•"/>
            </a:pPr>
            <a:r>
              <a:rPr lang="en-US" sz="2000" b="0" dirty="0" smtClean="0"/>
              <a:t>Talk to the media beforehand so they can promote the event</a:t>
            </a:r>
          </a:p>
          <a:p>
            <a:pPr lvl="1">
              <a:buFont typeface="Arial" panose="020B0604020202020204" pitchFamily="34" charset="0"/>
              <a:buChar char="•"/>
            </a:pPr>
            <a:r>
              <a:rPr lang="en-US" sz="2000" dirty="0" smtClean="0"/>
              <a:t>Add more signage outside the library</a:t>
            </a:r>
            <a:endParaRPr lang="en-US" sz="2000" b="0" dirty="0" smtClean="0"/>
          </a:p>
          <a:p>
            <a:pPr lvl="1">
              <a:buFont typeface="Arial" panose="020B0604020202020204" pitchFamily="34" charset="0"/>
              <a:buChar char="•"/>
            </a:pPr>
            <a:r>
              <a:rPr lang="en-US" sz="2000" b="0" dirty="0" smtClean="0"/>
              <a:t>Budget for some more goodies to give away</a:t>
            </a:r>
          </a:p>
          <a:p>
            <a:pPr lvl="2">
              <a:buFont typeface="Arial" panose="020B0604020202020204" pitchFamily="34" charset="0"/>
              <a:buChar char="•"/>
            </a:pPr>
            <a:r>
              <a:rPr lang="en-US" dirty="0" smtClean="0"/>
              <a:t>Lanyards, bracelets, badges, etc.</a:t>
            </a:r>
          </a:p>
          <a:p>
            <a:pPr lvl="1">
              <a:buFont typeface="Arial" panose="020B0604020202020204" pitchFamily="34" charset="0"/>
              <a:buChar char="•"/>
            </a:pPr>
            <a:r>
              <a:rPr lang="en-US" sz="2000" b="0" dirty="0" smtClean="0"/>
              <a:t>Use more of our space</a:t>
            </a:r>
          </a:p>
          <a:p>
            <a:pPr lvl="1">
              <a:buFont typeface="Arial" panose="020B0604020202020204" pitchFamily="34" charset="0"/>
              <a:buChar char="•"/>
            </a:pPr>
            <a:r>
              <a:rPr lang="en-US" sz="2000" dirty="0" smtClean="0"/>
              <a:t>Find more vendors</a:t>
            </a:r>
            <a:endParaRPr lang="en-US" sz="2000"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18256361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pPr lvl="2" indent="-342900">
              <a:buFont typeface="Arial" panose="020B0604020202020204" pitchFamily="34" charset="0"/>
              <a:buChar char="•"/>
            </a:pPr>
            <a:r>
              <a:rPr lang="en-US" sz="2400" dirty="0" smtClean="0"/>
              <a:t>Overall we were successful!</a:t>
            </a:r>
          </a:p>
          <a:p>
            <a:pPr lvl="2" indent="-342900">
              <a:buFont typeface="Arial" panose="020B0604020202020204" pitchFamily="34" charset="0"/>
              <a:buChar char="•"/>
            </a:pPr>
            <a:r>
              <a:rPr lang="en-US" sz="2400" dirty="0" smtClean="0"/>
              <a:t>Got a lot of new people into the library!</a:t>
            </a:r>
          </a:p>
          <a:p>
            <a:pPr lvl="2" indent="-342900">
              <a:buFont typeface="Arial" panose="020B0604020202020204" pitchFamily="34" charset="0"/>
              <a:buChar char="•"/>
            </a:pPr>
            <a:r>
              <a:rPr lang="en-US" sz="2400" dirty="0" smtClean="0"/>
              <a:t>We had fun!</a:t>
            </a:r>
          </a:p>
          <a:p>
            <a:pPr lvl="2" indent="-342900">
              <a:buFont typeface="Arial" panose="020B0604020202020204" pitchFamily="34" charset="0"/>
              <a:buChar char="•"/>
            </a:pPr>
            <a:r>
              <a:rPr lang="en-US" sz="2400" dirty="0" smtClean="0"/>
              <a:t>We learned a lot!</a:t>
            </a:r>
          </a:p>
          <a:p>
            <a:pPr lvl="2" indent="-342900">
              <a:buFont typeface="Arial" panose="020B0604020202020204" pitchFamily="34" charset="0"/>
              <a:buChar char="•"/>
            </a:pPr>
            <a:r>
              <a:rPr lang="en-US" sz="2400" dirty="0" smtClean="0"/>
              <a:t>People want more </a:t>
            </a:r>
            <a:r>
              <a:rPr lang="en-US" sz="2400" dirty="0" err="1" smtClean="0"/>
              <a:t>Bibliocon</a:t>
            </a:r>
            <a:r>
              <a:rPr lang="en-US" sz="2400" dirty="0" smtClean="0"/>
              <a:t>!</a:t>
            </a:r>
          </a:p>
        </p:txBody>
      </p:sp>
      <p:sp>
        <p:nvSpPr>
          <p:cNvPr id="2" name="Title 1"/>
          <p:cNvSpPr>
            <a:spLocks noGrp="1"/>
          </p:cNvSpPr>
          <p:nvPr>
            <p:ph type="title"/>
          </p:nvPr>
        </p:nvSpPr>
        <p:spPr/>
        <p:txBody>
          <a:bodyPr>
            <a:normAutofit/>
          </a:bodyPr>
          <a:lstStyle/>
          <a:p>
            <a:r>
              <a:rPr lang="en-US" dirty="0" smtClean="0"/>
              <a:t>Summary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pic>
        <p:nvPicPr>
          <p:cNvPr id="3074"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700588" y="1901312"/>
            <a:ext cx="3200400" cy="2104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7199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552" y="1124744"/>
            <a:ext cx="3456384" cy="3712464"/>
          </a:xfrm>
        </p:spPr>
        <p:txBody>
          <a:bodyPr>
            <a:normAutofit/>
          </a:bodyPr>
          <a:lstStyle/>
          <a:p>
            <a:r>
              <a:rPr lang="en-US" sz="2000" b="0" dirty="0" smtClean="0"/>
              <a:t>My email:</a:t>
            </a:r>
          </a:p>
          <a:p>
            <a:r>
              <a:rPr lang="en-US" sz="2000" b="0" dirty="0"/>
              <a:t>	</a:t>
            </a:r>
            <a:r>
              <a:rPr lang="en-US" sz="1600" b="0" dirty="0" smtClean="0">
                <a:solidFill>
                  <a:schemeClr val="accent2"/>
                </a:solidFill>
              </a:rPr>
              <a:t>moleary@jmcpl.ca</a:t>
            </a:r>
          </a:p>
          <a:p>
            <a:r>
              <a:rPr lang="en-US" sz="2000" b="0" dirty="0" smtClean="0"/>
              <a:t>Website:</a:t>
            </a:r>
          </a:p>
          <a:p>
            <a:r>
              <a:rPr lang="en-US" sz="2000" b="0" dirty="0"/>
              <a:t>	</a:t>
            </a:r>
            <a:r>
              <a:rPr lang="en-US" sz="1600" b="0" dirty="0" smtClean="0">
                <a:solidFill>
                  <a:schemeClr val="accent2"/>
                </a:solidFill>
              </a:rPr>
              <a:t>http://www.jmcpl.ca/bibliocon</a:t>
            </a:r>
          </a:p>
          <a:p>
            <a:r>
              <a:rPr lang="en-US" sz="1900" b="0" dirty="0" smtClean="0"/>
              <a:t>Hoopla has a webinar available for people wanting to host a comic con at the library:</a:t>
            </a:r>
          </a:p>
          <a:p>
            <a:r>
              <a:rPr lang="en-US" sz="1400" b="0" dirty="0" smtClean="0"/>
              <a:t>	</a:t>
            </a:r>
            <a:r>
              <a:rPr lang="en-US" sz="1600" b="0" dirty="0" smtClean="0">
                <a:solidFill>
                  <a:schemeClr val="accent2"/>
                </a:solidFill>
              </a:rPr>
              <a:t>https</a:t>
            </a:r>
            <a:r>
              <a:rPr lang="en-US" sz="1600" b="0" dirty="0">
                <a:solidFill>
                  <a:schemeClr val="accent2"/>
                </a:solidFill>
              </a:rPr>
              <a:t>://vimeo.com/297778827</a:t>
            </a:r>
            <a:endParaRPr lang="en-US" sz="1400" b="0" dirty="0">
              <a:solidFill>
                <a:schemeClr val="accent2"/>
              </a:solidFill>
            </a:endParaRP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39952" y="1052736"/>
            <a:ext cx="4136289" cy="3100164"/>
          </a:xfrm>
        </p:spPr>
      </p:pic>
      <p:sp>
        <p:nvSpPr>
          <p:cNvPr id="2" name="Title 1"/>
          <p:cNvSpPr>
            <a:spLocks noGrp="1"/>
          </p:cNvSpPr>
          <p:nvPr>
            <p:ph type="title"/>
          </p:nvPr>
        </p:nvSpPr>
        <p:spPr/>
        <p:txBody>
          <a:bodyPr/>
          <a:lstStyle/>
          <a:p>
            <a:r>
              <a:rPr lang="en-US" dirty="0" smtClean="0"/>
              <a:t>Questions?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3218523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brief introduction to the world of Geek Culture</a:t>
            </a:r>
            <a:endParaRPr lang="en-US" dirty="0"/>
          </a:p>
        </p:txBody>
      </p:sp>
      <p:sp>
        <p:nvSpPr>
          <p:cNvPr id="6" name="Text Placeholder 5"/>
          <p:cNvSpPr>
            <a:spLocks noGrp="1"/>
          </p:cNvSpPr>
          <p:nvPr>
            <p:ph type="body" idx="1"/>
          </p:nvPr>
        </p:nvSpPr>
        <p:spPr/>
        <p:txBody>
          <a:bodyPr/>
          <a:lstStyle/>
          <a:p>
            <a:r>
              <a:rPr lang="en-US" dirty="0" smtClean="0"/>
              <a:t>For the uninitiated</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3020849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Autofit/>
          </a:bodyPr>
          <a:lstStyle/>
          <a:p>
            <a:pPr lvl="1">
              <a:buFont typeface="Arial" panose="020B0604020202020204" pitchFamily="34" charset="0"/>
              <a:buChar char="•"/>
            </a:pPr>
            <a:r>
              <a:rPr lang="en-US" sz="1600" b="0" dirty="0" smtClean="0"/>
              <a:t>Short for “comic book convention”</a:t>
            </a:r>
          </a:p>
          <a:p>
            <a:pPr lvl="1">
              <a:buFont typeface="Arial" panose="020B0604020202020204" pitchFamily="34" charset="0"/>
              <a:buChar char="•"/>
            </a:pPr>
            <a:r>
              <a:rPr lang="en-US" sz="1600" b="0" dirty="0" smtClean="0"/>
              <a:t>An event where the primary focus is on comic books, graphic novels and other pop culture fandoms</a:t>
            </a:r>
          </a:p>
          <a:p>
            <a:pPr lvl="1">
              <a:buFont typeface="Arial" panose="020B0604020202020204" pitchFamily="34" charset="0"/>
              <a:buChar char="•"/>
            </a:pPr>
            <a:r>
              <a:rPr lang="en-US" sz="1600" b="0" dirty="0" smtClean="0"/>
              <a:t>Comic cons host various events such as panels, movie screenings, guest Q&amp;A sessions, cosplay contests, etc.</a:t>
            </a:r>
          </a:p>
          <a:p>
            <a:pPr lvl="1">
              <a:buFont typeface="Arial" panose="020B0604020202020204" pitchFamily="34" charset="0"/>
              <a:buChar char="•"/>
            </a:pPr>
            <a:r>
              <a:rPr lang="en-US" sz="1600" b="0" dirty="0" smtClean="0"/>
              <a:t>Comic cons are a derivative of science fiction conventions which started in the 1930s</a:t>
            </a:r>
            <a:endParaRPr lang="en-US" sz="1600" b="0" dirty="0"/>
          </a:p>
        </p:txBody>
      </p:sp>
      <p:sp>
        <p:nvSpPr>
          <p:cNvPr id="5" name="Content Placeholder 4"/>
          <p:cNvSpPr>
            <a:spLocks noGrp="1"/>
          </p:cNvSpPr>
          <p:nvPr>
            <p:ph sz="half" idx="2"/>
          </p:nvPr>
        </p:nvSpPr>
        <p:spPr/>
        <p:txBody>
          <a:bodyPr>
            <a:normAutofit/>
          </a:bodyPr>
          <a:lstStyle/>
          <a:p>
            <a:pPr lvl="1">
              <a:buFont typeface="Arial" panose="020B0604020202020204" pitchFamily="34" charset="0"/>
              <a:buChar char="•"/>
            </a:pPr>
            <a:r>
              <a:rPr lang="en-US" sz="1600" b="0" dirty="0" smtClean="0"/>
              <a:t>San Diego Comic Con is one of the most well known comic cons and is one of the largest pop culture festivals in the world</a:t>
            </a:r>
          </a:p>
          <a:p>
            <a:pPr lvl="1">
              <a:buFont typeface="Arial" panose="020B0604020202020204" pitchFamily="34" charset="0"/>
              <a:buChar char="•"/>
            </a:pPr>
            <a:r>
              <a:rPr lang="en-US" sz="1600" b="0" dirty="0" smtClean="0"/>
              <a:t>It was founded in 1970</a:t>
            </a:r>
            <a:r>
              <a:rPr lang="en-US" sz="1600" b="0" dirty="0"/>
              <a:t> </a:t>
            </a:r>
            <a:r>
              <a:rPr lang="en-US" sz="1600" b="0" dirty="0" smtClean="0"/>
              <a:t>as the Golden State Comic Book Convention</a:t>
            </a:r>
          </a:p>
          <a:p>
            <a:pPr marL="457200" indent="-457200">
              <a:buFont typeface="Arial" panose="020B0604020202020204" pitchFamily="34" charset="0"/>
              <a:buChar char="•"/>
            </a:pPr>
            <a:endParaRPr lang="en-US" sz="1600" b="0" dirty="0" smtClean="0"/>
          </a:p>
          <a:p>
            <a:pPr marL="457200" indent="-457200">
              <a:buFont typeface="Arial" panose="020B0604020202020204" pitchFamily="34" charset="0"/>
              <a:buChar char="•"/>
            </a:pPr>
            <a:endParaRPr lang="en-US" sz="1600" b="0" dirty="0" smtClean="0"/>
          </a:p>
        </p:txBody>
      </p:sp>
      <p:sp>
        <p:nvSpPr>
          <p:cNvPr id="2" name="Title 1"/>
          <p:cNvSpPr>
            <a:spLocks noGrp="1"/>
          </p:cNvSpPr>
          <p:nvPr>
            <p:ph type="title"/>
          </p:nvPr>
        </p:nvSpPr>
        <p:spPr/>
        <p:txBody>
          <a:bodyPr/>
          <a:lstStyle/>
          <a:p>
            <a:r>
              <a:rPr lang="en-US" dirty="0" smtClean="0"/>
              <a:t>What is a Comic Con?</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443" y="2996952"/>
            <a:ext cx="1512168" cy="184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1720160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7500" lnSpcReduction="20000"/>
          </a:bodyPr>
          <a:lstStyle/>
          <a:p>
            <a:pPr lvl="1">
              <a:buFont typeface="Arial" panose="020B0604020202020204" pitchFamily="34" charset="0"/>
              <a:buChar char="•"/>
            </a:pPr>
            <a:r>
              <a:rPr lang="en-US" b="0" dirty="0" smtClean="0"/>
              <a:t>The word ‘fan’ is a shortened form of ‘fanatic’</a:t>
            </a:r>
          </a:p>
          <a:p>
            <a:pPr lvl="1">
              <a:buFont typeface="Arial" panose="020B0604020202020204" pitchFamily="34" charset="0"/>
              <a:buChar char="•"/>
            </a:pPr>
            <a:r>
              <a:rPr lang="en-US" b="0" dirty="0" smtClean="0"/>
              <a:t>A </a:t>
            </a:r>
            <a:r>
              <a:rPr lang="en-US" b="0" dirty="0"/>
              <a:t>fandom is a subculture composed of fans characterized by a feeling of empathy and camaraderie with others who share a common </a:t>
            </a:r>
            <a:r>
              <a:rPr lang="en-US" b="0" dirty="0" smtClean="0"/>
              <a:t>interest</a:t>
            </a:r>
          </a:p>
          <a:p>
            <a:pPr lvl="1">
              <a:buFont typeface="Arial" panose="020B0604020202020204" pitchFamily="34" charset="0"/>
              <a:buChar char="•"/>
            </a:pPr>
            <a:r>
              <a:rPr lang="en-US" b="0" dirty="0" smtClean="0"/>
              <a:t>Anything can have a fandom:</a:t>
            </a:r>
          </a:p>
          <a:p>
            <a:pPr lvl="2">
              <a:buFont typeface="Arial" panose="020B0604020202020204" pitchFamily="34" charset="0"/>
              <a:buChar char="•"/>
            </a:pPr>
            <a:r>
              <a:rPr lang="en-US" b="0" dirty="0" smtClean="0"/>
              <a:t>anime, television, movies, comics, sports, musical artists, novels, etc.</a:t>
            </a:r>
            <a:endParaRPr lang="en-US" b="0" dirty="0"/>
          </a:p>
        </p:txBody>
      </p:sp>
      <p:sp>
        <p:nvSpPr>
          <p:cNvPr id="4" name="Content Placeholder 3"/>
          <p:cNvSpPr>
            <a:spLocks noGrp="1"/>
          </p:cNvSpPr>
          <p:nvPr>
            <p:ph sz="half" idx="2"/>
          </p:nvPr>
        </p:nvSpPr>
        <p:spPr/>
        <p:txBody>
          <a:bodyPr>
            <a:normAutofit fontScale="77500" lnSpcReduction="20000"/>
          </a:bodyPr>
          <a:lstStyle/>
          <a:p>
            <a:pPr lvl="1">
              <a:buFont typeface="Arial" panose="020B0604020202020204" pitchFamily="34" charset="0"/>
              <a:buChar char="•"/>
            </a:pPr>
            <a:r>
              <a:rPr lang="en-US" b="0" dirty="0" smtClean="0"/>
              <a:t>Fandoms can be combined by fans</a:t>
            </a:r>
          </a:p>
          <a:p>
            <a:pPr lvl="2">
              <a:buFont typeface="Arial" panose="020B0604020202020204" pitchFamily="34" charset="0"/>
              <a:buChar char="•"/>
            </a:pPr>
            <a:r>
              <a:rPr lang="en-US" b="0" dirty="0" smtClean="0"/>
              <a:t>Example: </a:t>
            </a:r>
            <a:r>
              <a:rPr lang="en-US" b="0" dirty="0" err="1" smtClean="0"/>
              <a:t>SuperWhoLock</a:t>
            </a:r>
            <a:endParaRPr lang="en-US" b="0" dirty="0"/>
          </a:p>
        </p:txBody>
      </p:sp>
      <p:sp>
        <p:nvSpPr>
          <p:cNvPr id="2" name="Title 1"/>
          <p:cNvSpPr>
            <a:spLocks noGrp="1"/>
          </p:cNvSpPr>
          <p:nvPr>
            <p:ph type="title"/>
          </p:nvPr>
        </p:nvSpPr>
        <p:spPr/>
        <p:txBody>
          <a:bodyPr/>
          <a:lstStyle/>
          <a:p>
            <a:r>
              <a:rPr lang="en-US" dirty="0" smtClean="0"/>
              <a:t>What is fandom?</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276872"/>
            <a:ext cx="4104456" cy="2437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36437525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lnSpcReduction="10000"/>
          </a:bodyPr>
          <a:lstStyle/>
          <a:p>
            <a:pPr lvl="1">
              <a:buFont typeface="Arial" panose="020B0604020202020204" pitchFamily="34" charset="0"/>
              <a:buChar char="•"/>
            </a:pPr>
            <a:r>
              <a:rPr lang="en-US" b="0" dirty="0" smtClean="0"/>
              <a:t>A combination of the words ‘costume’ and ‘play’</a:t>
            </a:r>
          </a:p>
          <a:p>
            <a:pPr lvl="1">
              <a:buFont typeface="Arial" panose="020B0604020202020204" pitchFamily="34" charset="0"/>
              <a:buChar char="•"/>
            </a:pPr>
            <a:r>
              <a:rPr lang="en-US" b="0" dirty="0" smtClean="0"/>
              <a:t>A performance art in which participants called cosplayers wear costumes and fashion accessories to represent a specific character</a:t>
            </a:r>
          </a:p>
        </p:txBody>
      </p:sp>
      <p:sp>
        <p:nvSpPr>
          <p:cNvPr id="2" name="Title 1"/>
          <p:cNvSpPr>
            <a:spLocks noGrp="1"/>
          </p:cNvSpPr>
          <p:nvPr>
            <p:ph type="title"/>
          </p:nvPr>
        </p:nvSpPr>
        <p:spPr/>
        <p:txBody>
          <a:bodyPr/>
          <a:lstStyle/>
          <a:p>
            <a:r>
              <a:rPr lang="en-US" dirty="0" smtClean="0"/>
              <a:t>What is cosplay?</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pic>
        <p:nvPicPr>
          <p:cNvPr id="3074"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815523" y="1096963"/>
            <a:ext cx="2970529" cy="371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696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Cosplay?</a:t>
            </a:r>
            <a:endParaRPr lang="en-US" dirty="0"/>
          </a:p>
        </p:txBody>
      </p:sp>
      <p:sp>
        <p:nvSpPr>
          <p:cNvPr id="5" name="Content Placeholder 3"/>
          <p:cNvSpPr txBox="1">
            <a:spLocks/>
          </p:cNvSpPr>
          <p:nvPr/>
        </p:nvSpPr>
        <p:spPr>
          <a:xfrm>
            <a:off x="4852416" y="1249680"/>
            <a:ext cx="3200400" cy="383550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ts val="800"/>
              </a:spcBef>
              <a:buFont typeface="Arial" pitchFamily="34" charset="0"/>
              <a:buNone/>
              <a:defRPr sz="28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24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20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9pPr>
          </a:lstStyle>
          <a:p>
            <a:pPr lvl="1">
              <a:buFont typeface="Arial" panose="020B0604020202020204" pitchFamily="34" charset="0"/>
              <a:buChar char="•"/>
            </a:pPr>
            <a:r>
              <a:rPr lang="en-US" dirty="0"/>
              <a:t>The term "cosplay" was coined in Japan in 1984.</a:t>
            </a:r>
          </a:p>
          <a:p>
            <a:pPr lvl="1">
              <a:buFont typeface="Arial" panose="020B0604020202020204" pitchFamily="34" charset="0"/>
              <a:buChar char="•"/>
            </a:pPr>
            <a:r>
              <a:rPr lang="en-US" dirty="0" smtClean="0"/>
              <a:t>Cosplay was inspired by the practice of fan costuming at science fiction conventions</a:t>
            </a:r>
          </a:p>
          <a:p>
            <a:pPr lvl="1">
              <a:buFont typeface="Arial" panose="020B0604020202020204" pitchFamily="34" charset="0"/>
              <a:buChar char="•"/>
            </a:pPr>
            <a:r>
              <a:rPr lang="en-US" dirty="0" smtClean="0"/>
              <a:t>Myrtle R. Douglas is considered the mother of cosplay because of the costumes she created for the 1st World Science Fiction Convention in New York City in 1939.</a:t>
            </a:r>
          </a:p>
          <a:p>
            <a:endParaRPr lang="en-US" b="0" dirty="0"/>
          </a:p>
        </p:txBody>
      </p:sp>
      <p:pic>
        <p:nvPicPr>
          <p:cNvPr id="4098"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656041"/>
            <a:ext cx="3866323" cy="289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3677773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1259632" y="764704"/>
            <a:ext cx="3158064" cy="508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p:cNvSpPr>
            <a:spLocks noGrp="1"/>
          </p:cNvSpPr>
          <p:nvPr>
            <p:ph sz="half" idx="2"/>
          </p:nvPr>
        </p:nvSpPr>
        <p:spPr/>
        <p:txBody>
          <a:bodyPr>
            <a:normAutofit fontScale="92500" lnSpcReduction="10000"/>
          </a:bodyPr>
          <a:lstStyle/>
          <a:p>
            <a:pPr lvl="1">
              <a:buFont typeface="Arial" panose="020B0604020202020204" pitchFamily="34" charset="0"/>
              <a:buChar char="•"/>
            </a:pPr>
            <a:r>
              <a:rPr lang="en-US" b="0" dirty="0"/>
              <a:t>Myrtle R. Douglas and  Forrest </a:t>
            </a:r>
            <a:r>
              <a:rPr lang="en-US" b="0" dirty="0" smtClean="0"/>
              <a:t>J. </a:t>
            </a:r>
            <a:r>
              <a:rPr lang="en-US" b="0" dirty="0"/>
              <a:t>Ackerman at the 1st World Science Fiction Convention in New York City in </a:t>
            </a:r>
            <a:r>
              <a:rPr lang="en-US" b="0" dirty="0" smtClean="0"/>
              <a:t>1939.</a:t>
            </a:r>
          </a:p>
          <a:p>
            <a:pPr lvl="1">
              <a:buFont typeface="Arial" panose="020B0604020202020204" pitchFamily="34" charset="0"/>
              <a:buChar char="•"/>
            </a:pPr>
            <a:r>
              <a:rPr lang="en-US" b="0" dirty="0" smtClean="0"/>
              <a:t>The costumes were based </a:t>
            </a:r>
            <a:r>
              <a:rPr lang="en-US" b="0" dirty="0"/>
              <a:t>on the pulp magazine artwork of Frank R. Paul and the 1936 film </a:t>
            </a:r>
            <a:r>
              <a:rPr lang="en-US" b="0" i="1" dirty="0"/>
              <a:t>Things to Come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37312"/>
            <a:ext cx="1671993" cy="503304"/>
          </a:xfrm>
          <a:prstGeom prst="rect">
            <a:avLst/>
          </a:prstGeom>
          <a:ln w="34925">
            <a:solidFill>
              <a:schemeClr val="bg1"/>
            </a:solidFill>
          </a:ln>
        </p:spPr>
      </p:pic>
    </p:spTree>
    <p:extLst>
      <p:ext uri="{BB962C8B-B14F-4D97-AF65-F5344CB8AC3E}">
        <p14:creationId xmlns:p14="http://schemas.microsoft.com/office/powerpoint/2010/main" val="28080194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1627</TotalTime>
  <Words>6059</Words>
  <Application>Microsoft Office PowerPoint</Application>
  <PresentationFormat>On-screen Show (4:3)</PresentationFormat>
  <Paragraphs>452</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Angles</vt:lpstr>
      <vt:lpstr>         2017</vt:lpstr>
      <vt:lpstr>Some important Questions</vt:lpstr>
      <vt:lpstr>Presentation Outline</vt:lpstr>
      <vt:lpstr>A brief introduction to the world of Geek Culture</vt:lpstr>
      <vt:lpstr>What is a Comic Con?</vt:lpstr>
      <vt:lpstr>What is fandom?</vt:lpstr>
      <vt:lpstr>What is cosplay?</vt:lpstr>
      <vt:lpstr>What is Cosplay?</vt:lpstr>
      <vt:lpstr>PowerPoint Presentation</vt:lpstr>
      <vt:lpstr>PowerPoint Presentation</vt:lpstr>
      <vt:lpstr>Why did we decided to host a comic con?</vt:lpstr>
      <vt:lpstr>Different Audiences</vt:lpstr>
      <vt:lpstr>Different Audiences</vt:lpstr>
      <vt:lpstr>Reader’s Advisory</vt:lpstr>
      <vt:lpstr>Reader’s Advisory</vt:lpstr>
      <vt:lpstr>Statistics</vt:lpstr>
      <vt:lpstr>How did we do it?</vt:lpstr>
      <vt:lpstr>Deciding on a budget</vt:lpstr>
      <vt:lpstr>How we had a $0 budget</vt:lpstr>
      <vt:lpstr>Picking a day</vt:lpstr>
      <vt:lpstr>Local conventions on the Prairies</vt:lpstr>
      <vt:lpstr>Asking for sponsors</vt:lpstr>
      <vt:lpstr>Planning out the space</vt:lpstr>
      <vt:lpstr>Planning the events</vt:lpstr>
      <vt:lpstr>Finding Guests</vt:lpstr>
      <vt:lpstr>Finding Panelists</vt:lpstr>
      <vt:lpstr>Graphic Design and marketing</vt:lpstr>
      <vt:lpstr>Special Rules and Policies</vt:lpstr>
      <vt:lpstr>The Results</vt:lpstr>
      <vt:lpstr>Pictures</vt:lpstr>
      <vt:lpstr>Pictures</vt:lpstr>
      <vt:lpstr>Pictures</vt:lpstr>
      <vt:lpstr>Pictures</vt:lpstr>
      <vt:lpstr>Pictures</vt:lpstr>
      <vt:lpstr>Statistics</vt:lpstr>
      <vt:lpstr>Feedback Survey</vt:lpstr>
      <vt:lpstr>What we would do differently next time?</vt:lpstr>
      <vt:lpstr>Summary</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Bibliocon 2017</dc:title>
  <dc:creator>Meghan o'leary</dc:creator>
  <cp:lastModifiedBy>Meghan o'leary</cp:lastModifiedBy>
  <cp:revision>89</cp:revision>
  <dcterms:created xsi:type="dcterms:W3CDTF">2019-04-15T22:04:29Z</dcterms:created>
  <dcterms:modified xsi:type="dcterms:W3CDTF">2019-05-09T21:21:49Z</dcterms:modified>
</cp:coreProperties>
</file>